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91" r:id="rId5"/>
    <p:sldId id="279" r:id="rId6"/>
    <p:sldId id="286" r:id="rId7"/>
    <p:sldId id="294" r:id="rId8"/>
    <p:sldId id="287" r:id="rId9"/>
  </p:sldIdLst>
  <p:sldSz cx="9144000" cy="5143500" type="screen16x9"/>
  <p:notesSz cx="6858000" cy="9144000"/>
  <p:defaultTextStyle>
    <a:defPPr>
      <a:defRPr lang="en-US"/>
    </a:defPPr>
    <a:lvl1pPr marL="0" algn="l" defTabSz="4570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6" algn="l" defTabSz="4570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1" algn="l" defTabSz="4570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7" algn="l" defTabSz="4570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3" algn="l" defTabSz="4570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28" algn="l" defTabSz="4570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14" algn="l" defTabSz="4570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99" algn="l" defTabSz="4570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84" algn="l" defTabSz="4570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B9CDE5"/>
    <a:srgbClr val="DE5E25"/>
    <a:srgbClr val="263037"/>
    <a:srgbClr val="6B95AC"/>
    <a:srgbClr val="B5B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24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72D1A-6107-4E21-A8CD-91A0B286F5DB}" type="datetimeFigureOut">
              <a:rPr lang="zh-CN" altLang="en-US" smtClean="0"/>
              <a:t>2026/1/12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71338-47FA-40F1-B38A-78FF83FD16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85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  <a:prstGeom prst="rect">
            <a:avLst/>
          </a:prstGeom>
        </p:spPr>
        <p:txBody>
          <a:bodyPr lIns="91418" tIns="45708" rIns="91418" bIns="4570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  <a:prstGeom prst="rect">
            <a:avLst/>
          </a:prstGeom>
        </p:spPr>
        <p:txBody>
          <a:bodyPr lIns="91418" tIns="45708" rIns="91418" bIns="4570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6615-E502-8445-8FF1-53002D62CB2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D13B-97C8-2449-8410-019636595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3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lIns="91418" tIns="45708" rIns="91418" bIns="4570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lIns="91418" tIns="45708" rIns="91418" bIns="4570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6615-E502-8445-8FF1-53002D62CB2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D13B-97C8-2449-8410-019636595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lIns="91418" tIns="45708" rIns="91418" bIns="4570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  <a:prstGeom prst="rect">
            <a:avLst/>
          </a:prstGeom>
        </p:spPr>
        <p:txBody>
          <a:bodyPr lIns="91418" tIns="45708" rIns="91418" bIns="45708"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1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8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599" indent="0">
              <a:buNone/>
              <a:defRPr sz="1600" b="1"/>
            </a:lvl8pPr>
            <a:lvl9pPr marL="365668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  <a:prstGeom prst="rect">
            <a:avLst/>
          </a:prstGeom>
        </p:spPr>
        <p:txBody>
          <a:bodyPr lIns="91418" tIns="45708" rIns="91418" bIns="4570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lIns="91418" tIns="45708" rIns="91418" bIns="45708"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1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8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599" indent="0">
              <a:buNone/>
              <a:defRPr sz="1600" b="1"/>
            </a:lvl8pPr>
            <a:lvl9pPr marL="365668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 lIns="91418" tIns="45708" rIns="91418" bIns="4570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6615-E502-8445-8FF1-53002D62CB2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D13B-97C8-2449-8410-019636595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6615-E502-8445-8FF1-53002D62CB2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D13B-97C8-2449-8410-019636595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6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lIns="91418" tIns="45708" rIns="91418" bIns="45708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  <a:prstGeom prst="rect">
            <a:avLst/>
          </a:prstGeom>
        </p:spPr>
        <p:txBody>
          <a:bodyPr lIns="91418" tIns="45708" rIns="91418" bIns="4570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 lIns="91418" tIns="45708" rIns="91418" bIns="45708"/>
          <a:lstStyle>
            <a:lvl1pPr marL="0" indent="0">
              <a:buNone/>
              <a:defRPr sz="1400"/>
            </a:lvl1pPr>
            <a:lvl2pPr marL="457086" indent="0">
              <a:buNone/>
              <a:defRPr sz="1200"/>
            </a:lvl2pPr>
            <a:lvl3pPr marL="914171" indent="0">
              <a:buNone/>
              <a:defRPr sz="1000"/>
            </a:lvl3pPr>
            <a:lvl4pPr marL="1371257" indent="0">
              <a:buNone/>
              <a:defRPr sz="900"/>
            </a:lvl4pPr>
            <a:lvl5pPr marL="1828343" indent="0">
              <a:buNone/>
              <a:defRPr sz="900"/>
            </a:lvl5pPr>
            <a:lvl6pPr marL="2285428" indent="0">
              <a:buNone/>
              <a:defRPr sz="900"/>
            </a:lvl6pPr>
            <a:lvl7pPr marL="2742514" indent="0">
              <a:buNone/>
              <a:defRPr sz="900"/>
            </a:lvl7pPr>
            <a:lvl8pPr marL="3199599" indent="0">
              <a:buNone/>
              <a:defRPr sz="900"/>
            </a:lvl8pPr>
            <a:lvl9pPr marL="365668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6615-E502-8445-8FF1-53002D62CB2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D13B-97C8-2449-8410-019636595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93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lIns="91418" tIns="45708" rIns="91418" bIns="45708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418" tIns="45708" rIns="91418" bIns="45708"/>
          <a:lstStyle>
            <a:lvl1pPr marL="0" indent="0">
              <a:buNone/>
              <a:defRPr sz="3200"/>
            </a:lvl1pPr>
            <a:lvl2pPr marL="457086" indent="0">
              <a:buNone/>
              <a:defRPr sz="2800"/>
            </a:lvl2pPr>
            <a:lvl3pPr marL="914171" indent="0">
              <a:buNone/>
              <a:defRPr sz="2400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8" indent="0">
              <a:buNone/>
              <a:defRPr sz="2000"/>
            </a:lvl6pPr>
            <a:lvl7pPr marL="2742514" indent="0">
              <a:buNone/>
              <a:defRPr sz="2000"/>
            </a:lvl7pPr>
            <a:lvl8pPr marL="3199599" indent="0">
              <a:buNone/>
              <a:defRPr sz="2000"/>
            </a:lvl8pPr>
            <a:lvl9pPr marL="365668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  <a:prstGeom prst="rect">
            <a:avLst/>
          </a:prstGeom>
        </p:spPr>
        <p:txBody>
          <a:bodyPr lIns="91418" tIns="45708" rIns="91418" bIns="45708"/>
          <a:lstStyle>
            <a:lvl1pPr marL="0" indent="0">
              <a:buNone/>
              <a:defRPr sz="1400"/>
            </a:lvl1pPr>
            <a:lvl2pPr marL="457086" indent="0">
              <a:buNone/>
              <a:defRPr sz="1200"/>
            </a:lvl2pPr>
            <a:lvl3pPr marL="914171" indent="0">
              <a:buNone/>
              <a:defRPr sz="1000"/>
            </a:lvl3pPr>
            <a:lvl4pPr marL="1371257" indent="0">
              <a:buNone/>
              <a:defRPr sz="900"/>
            </a:lvl4pPr>
            <a:lvl5pPr marL="1828343" indent="0">
              <a:buNone/>
              <a:defRPr sz="900"/>
            </a:lvl5pPr>
            <a:lvl6pPr marL="2285428" indent="0">
              <a:buNone/>
              <a:defRPr sz="900"/>
            </a:lvl6pPr>
            <a:lvl7pPr marL="2742514" indent="0">
              <a:buNone/>
              <a:defRPr sz="900"/>
            </a:lvl7pPr>
            <a:lvl8pPr marL="3199599" indent="0">
              <a:buNone/>
              <a:defRPr sz="900"/>
            </a:lvl8pPr>
            <a:lvl9pPr marL="365668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6615-E502-8445-8FF1-53002D62CB2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D13B-97C8-2449-8410-019636595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360" y="4442145"/>
            <a:ext cx="2133600" cy="273844"/>
          </a:xfrm>
          <a:prstGeom prst="rect">
            <a:avLst/>
          </a:prstGeom>
        </p:spPr>
        <p:txBody>
          <a:bodyPr vert="horz" lIns="91418" tIns="45708" rIns="91418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C6615-E502-8445-8FF1-53002D62CB2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9120" y="4305222"/>
            <a:ext cx="2133600" cy="273844"/>
          </a:xfrm>
          <a:prstGeom prst="rect">
            <a:avLst/>
          </a:prstGeom>
        </p:spPr>
        <p:txBody>
          <a:bodyPr vert="horz" lIns="91418" tIns="45708" rIns="91418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9D13B-97C8-2449-8410-019636595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1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5" r:id="rId4"/>
    <p:sldLayoutId id="2147483656" r:id="rId5"/>
    <p:sldLayoutId id="2147483657" r:id="rId6"/>
  </p:sldLayoutIdLst>
  <p:txStyles>
    <p:titleStyle>
      <a:lvl1pPr algn="ctr" defTabSz="45708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6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4" indent="-285678" algn="l" defTabSz="45708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4" indent="-228543" algn="l" defTabSz="45708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45708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4" indent="-228543" algn="l" defTabSz="45708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1" indent="-228543" algn="l" defTabSz="45708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45708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2" indent="-228543" algn="l" defTabSz="45708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8" indent="-228543" algn="l" defTabSz="45708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8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9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4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2.emf"/><Relationship Id="rId21" Type="http://schemas.openxmlformats.org/officeDocument/2006/relationships/image" Target="../media/image21.png"/><Relationship Id="rId7" Type="http://schemas.openxmlformats.org/officeDocument/2006/relationships/image" Target="../media/image8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emf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19" Type="http://schemas.openxmlformats.org/officeDocument/2006/relationships/image" Target="../media/image19.sv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2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2.emf"/><Relationship Id="rId21" Type="http://schemas.openxmlformats.org/officeDocument/2006/relationships/image" Target="../media/image21.png"/><Relationship Id="rId7" Type="http://schemas.openxmlformats.org/officeDocument/2006/relationships/image" Target="../media/image8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emf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19" Type="http://schemas.openxmlformats.org/officeDocument/2006/relationships/image" Target="../media/image19.sv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2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221BFD-0314-2AF9-A1AB-934E5FFF30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4000" dirty="0">
                <a:solidFill>
                  <a:srgbClr val="263037"/>
                </a:solidFill>
                <a:latin typeface="Arial Black"/>
                <a:cs typeface="Arial Black"/>
              </a:rPr>
              <a:t>Resolution of </a:t>
            </a:r>
            <a:r>
              <a:rPr lang="en-US" altLang="zh-CN" sz="4000" dirty="0" err="1">
                <a:solidFill>
                  <a:srgbClr val="263037"/>
                </a:solidFill>
                <a:latin typeface="Arial Black"/>
                <a:cs typeface="Arial Black"/>
              </a:rPr>
              <a:t>PredictSpring</a:t>
            </a:r>
            <a:r>
              <a:rPr lang="en-US" altLang="zh-CN" sz="4000" dirty="0">
                <a:solidFill>
                  <a:srgbClr val="263037"/>
                </a:solidFill>
                <a:latin typeface="Arial Black"/>
                <a:cs typeface="Arial Black"/>
              </a:rPr>
              <a:t> POS double registration</a:t>
            </a:r>
            <a:endParaRPr lang="zh-CN" altLang="en-US" sz="40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9DE2AE2-8AE4-4776-4AA9-168221EA4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1" y="3664856"/>
            <a:ext cx="6400800" cy="564243"/>
          </a:xfrm>
        </p:spPr>
        <p:txBody>
          <a:bodyPr/>
          <a:lstStyle/>
          <a:p>
            <a:r>
              <a:rPr lang="en-US" altLang="zh-CN" dirty="0"/>
              <a:t>2026/01/12</a:t>
            </a:r>
            <a:endParaRPr lang="zh-CN" alt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CBD0B9A-2BB2-1202-F145-91CDD96A9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5825"/>
            <a:ext cx="9144000" cy="447675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42694F86-F0A5-5357-8FFC-0D6F25F62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619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034DDB8-65A1-E1BE-D5E9-278EBF2E7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0652" y="249985"/>
            <a:ext cx="509476" cy="50947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A7860B0-151A-3494-2036-1C287677D2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4535" y="847521"/>
            <a:ext cx="505593" cy="52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02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4C642-36D5-B228-EB9A-B05A33BC2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接箭头连接符 78">
            <a:extLst>
              <a:ext uri="{FF2B5EF4-FFF2-40B4-BE49-F238E27FC236}">
                <a16:creationId xmlns:a16="http://schemas.microsoft.com/office/drawing/2014/main" id="{41C1C24E-2298-17D0-E948-E00BCBF210BB}"/>
              </a:ext>
            </a:extLst>
          </p:cNvPr>
          <p:cNvCxnSpPr>
            <a:cxnSpLocks/>
          </p:cNvCxnSpPr>
          <p:nvPr/>
        </p:nvCxnSpPr>
        <p:spPr>
          <a:xfrm>
            <a:off x="1948140" y="2627104"/>
            <a:ext cx="908181" cy="334914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B378EF29-F065-2811-1C25-B10F31A1F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276" y="461799"/>
            <a:ext cx="8721725" cy="359322"/>
          </a:xfrm>
        </p:spPr>
        <p:txBody>
          <a:bodyPr anchor="t" anchorCtr="0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2000" dirty="0">
                <a:solidFill>
                  <a:srgbClr val="263037"/>
                </a:solidFill>
                <a:latin typeface="Arial Black"/>
                <a:cs typeface="Arial Black"/>
              </a:rPr>
              <a:t>Scenario : new customer registration - </a:t>
            </a:r>
            <a:r>
              <a:rPr lang="en-US" altLang="zh-CN" sz="2000" dirty="0" err="1">
                <a:solidFill>
                  <a:srgbClr val="263037"/>
                </a:solidFill>
                <a:latin typeface="Arial Black"/>
                <a:cs typeface="Arial Black"/>
              </a:rPr>
              <a:t>ecom</a:t>
            </a:r>
            <a:endParaRPr lang="en-US" sz="2000" dirty="0">
              <a:solidFill>
                <a:srgbClr val="263037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08F402-0179-F215-6FCD-06A496FF3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5825"/>
            <a:ext cx="9144000" cy="447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C26077-CF0F-1EF8-DFC7-6F6BB8DF2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61925"/>
          </a:xfrm>
          <a:prstGeom prst="rect">
            <a:avLst/>
          </a:prstGeom>
        </p:spPr>
      </p:pic>
      <p:cxnSp>
        <p:nvCxnSpPr>
          <p:cNvPr id="45" name="直接箭头连接符 22">
            <a:extLst>
              <a:ext uri="{FF2B5EF4-FFF2-40B4-BE49-F238E27FC236}">
                <a16:creationId xmlns:a16="http://schemas.microsoft.com/office/drawing/2014/main" id="{3E8FA97B-C658-12A5-6CB1-82189AC2F8C4}"/>
              </a:ext>
            </a:extLst>
          </p:cNvPr>
          <p:cNvCxnSpPr>
            <a:cxnSpLocks/>
            <a:stCxn id="31" idx="0"/>
            <a:endCxn id="18" idx="0"/>
          </p:cNvCxnSpPr>
          <p:nvPr/>
        </p:nvCxnSpPr>
        <p:spPr>
          <a:xfrm rot="16200000" flipV="1">
            <a:off x="3603004" y="646721"/>
            <a:ext cx="4413" cy="1799353"/>
          </a:xfrm>
          <a:prstGeom prst="bentConnector3">
            <a:avLst>
              <a:gd name="adj1" fmla="val 5280150"/>
            </a:avLst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98ADF12E-93EA-173B-C93B-1A20A797DCA4}"/>
              </a:ext>
            </a:extLst>
          </p:cNvPr>
          <p:cNvCxnSpPr>
            <a:cxnSpLocks/>
            <a:stCxn id="52" idx="0"/>
            <a:endCxn id="31" idx="2"/>
          </p:cNvCxnSpPr>
          <p:nvPr/>
        </p:nvCxnSpPr>
        <p:spPr>
          <a:xfrm flipV="1">
            <a:off x="4504886" y="1836877"/>
            <a:ext cx="0" cy="463026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5" name="图片 64" descr="图片包含 游戏机&#10;&#10;AI 生成的内容可能不正确。">
            <a:extLst>
              <a:ext uri="{FF2B5EF4-FFF2-40B4-BE49-F238E27FC236}">
                <a16:creationId xmlns:a16="http://schemas.microsoft.com/office/drawing/2014/main" id="{0F3EA13F-262B-5FDE-49C2-FAB32F6F75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839" t="24568" r="13457" b="23580"/>
          <a:stretch>
            <a:fillRect/>
          </a:stretch>
        </p:blipFill>
        <p:spPr>
          <a:xfrm>
            <a:off x="1942140" y="1453408"/>
            <a:ext cx="266700" cy="187628"/>
          </a:xfrm>
          <a:prstGeom prst="rect">
            <a:avLst/>
          </a:prstGeom>
        </p:spPr>
      </p:pic>
      <p:grpSp>
        <p:nvGrpSpPr>
          <p:cNvPr id="73" name="组合 72">
            <a:extLst>
              <a:ext uri="{FF2B5EF4-FFF2-40B4-BE49-F238E27FC236}">
                <a16:creationId xmlns:a16="http://schemas.microsoft.com/office/drawing/2014/main" id="{A07CB435-1E39-9D0A-9E9E-28E21C0BD5E1}"/>
              </a:ext>
            </a:extLst>
          </p:cNvPr>
          <p:cNvGrpSpPr/>
          <p:nvPr/>
        </p:nvGrpSpPr>
        <p:grpSpPr>
          <a:xfrm>
            <a:off x="2830307" y="2832640"/>
            <a:ext cx="1031684" cy="595599"/>
            <a:chOff x="2252623" y="3172529"/>
            <a:chExt cx="1031684" cy="595599"/>
          </a:xfrm>
        </p:grpSpPr>
        <p:sp>
          <p:nvSpPr>
            <p:cNvPr id="72" name="矩形: 圆角 71">
              <a:extLst>
                <a:ext uri="{FF2B5EF4-FFF2-40B4-BE49-F238E27FC236}">
                  <a16:creationId xmlns:a16="http://schemas.microsoft.com/office/drawing/2014/main" id="{C359D67A-5A3E-F3F9-53B8-B8A576C2862E}"/>
                </a:ext>
              </a:extLst>
            </p:cNvPr>
            <p:cNvSpPr/>
            <p:nvPr/>
          </p:nvSpPr>
          <p:spPr>
            <a:xfrm>
              <a:off x="2252623" y="3172529"/>
              <a:ext cx="1031684" cy="595599"/>
            </a:xfrm>
            <a:prstGeom prst="roundRect">
              <a:avLst>
                <a:gd name="adj" fmla="val 632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tx1"/>
                </a:solidFill>
              </a:endParaRPr>
            </a:p>
          </p:txBody>
        </p:sp>
        <p:pic>
          <p:nvPicPr>
            <p:cNvPr id="69" name="图片 68" descr="徽标&#10;&#10;AI 生成的内容可能不正确。">
              <a:extLst>
                <a:ext uri="{FF2B5EF4-FFF2-40B4-BE49-F238E27FC236}">
                  <a16:creationId xmlns:a16="http://schemas.microsoft.com/office/drawing/2014/main" id="{D1C5F4E5-3A6A-2A1E-D6A1-4AE16070D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0452" r="11083"/>
            <a:stretch>
              <a:fillRect/>
            </a:stretch>
          </p:blipFill>
          <p:spPr>
            <a:xfrm>
              <a:off x="2795821" y="3201874"/>
              <a:ext cx="462472" cy="333312"/>
            </a:xfrm>
            <a:prstGeom prst="rect">
              <a:avLst/>
            </a:prstGeom>
          </p:spPr>
        </p:pic>
      </p:grpSp>
      <p:sp>
        <p:nvSpPr>
          <p:cNvPr id="80" name="文本框 79">
            <a:extLst>
              <a:ext uri="{FF2B5EF4-FFF2-40B4-BE49-F238E27FC236}">
                <a16:creationId xmlns:a16="http://schemas.microsoft.com/office/drawing/2014/main" id="{0F47BD2B-A2F7-B4E0-16F2-F93DE96DC1A1}"/>
              </a:ext>
            </a:extLst>
          </p:cNvPr>
          <p:cNvSpPr txBox="1"/>
          <p:nvPr/>
        </p:nvSpPr>
        <p:spPr>
          <a:xfrm>
            <a:off x="2837511" y="2881434"/>
            <a:ext cx="66236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" dirty="0"/>
              <a:t>Registration</a:t>
            </a:r>
          </a:p>
        </p:txBody>
      </p: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D110DBCC-1B83-BC3D-70CD-CF2A416E35DE}"/>
              </a:ext>
            </a:extLst>
          </p:cNvPr>
          <p:cNvGrpSpPr/>
          <p:nvPr/>
        </p:nvGrpSpPr>
        <p:grpSpPr>
          <a:xfrm>
            <a:off x="5311854" y="3992636"/>
            <a:ext cx="1031684" cy="595599"/>
            <a:chOff x="3796001" y="3452848"/>
            <a:chExt cx="1031684" cy="595599"/>
          </a:xfrm>
        </p:grpSpPr>
        <p:sp>
          <p:nvSpPr>
            <p:cNvPr id="82" name="矩形: 圆角 81">
              <a:extLst>
                <a:ext uri="{FF2B5EF4-FFF2-40B4-BE49-F238E27FC236}">
                  <a16:creationId xmlns:a16="http://schemas.microsoft.com/office/drawing/2014/main" id="{F5589A30-BA0A-2A3A-EFC7-0C4DE3EB0611}"/>
                </a:ext>
              </a:extLst>
            </p:cNvPr>
            <p:cNvSpPr/>
            <p:nvPr/>
          </p:nvSpPr>
          <p:spPr>
            <a:xfrm>
              <a:off x="3796001" y="3452848"/>
              <a:ext cx="1031684" cy="595599"/>
            </a:xfrm>
            <a:prstGeom prst="roundRect">
              <a:avLst>
                <a:gd name="adj" fmla="val 632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tx1"/>
                </a:solidFill>
              </a:endParaRPr>
            </a:p>
          </p:txBody>
        </p:sp>
        <p:pic>
          <p:nvPicPr>
            <p:cNvPr id="85" name="图片 84" descr="图片包含 形状&#10;&#10;AI 生成的内容可能不正确。">
              <a:extLst>
                <a:ext uri="{FF2B5EF4-FFF2-40B4-BE49-F238E27FC236}">
                  <a16:creationId xmlns:a16="http://schemas.microsoft.com/office/drawing/2014/main" id="{73A2EF89-67F5-7B6D-33AC-17C0CD1DE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6333" t="35807" r="14833" b="35168"/>
            <a:stretch>
              <a:fillRect/>
            </a:stretch>
          </p:blipFill>
          <p:spPr>
            <a:xfrm>
              <a:off x="4143846" y="3464539"/>
              <a:ext cx="663047" cy="146087"/>
            </a:xfrm>
            <a:prstGeom prst="rect">
              <a:avLst/>
            </a:prstGeom>
          </p:spPr>
        </p:pic>
      </p:grp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5E3A30AF-373A-0B57-B3B9-4F57CDEBFC56}"/>
              </a:ext>
            </a:extLst>
          </p:cNvPr>
          <p:cNvCxnSpPr>
            <a:cxnSpLocks/>
            <a:stCxn id="72" idx="2"/>
            <a:endCxn id="82" idx="0"/>
          </p:cNvCxnSpPr>
          <p:nvPr/>
        </p:nvCxnSpPr>
        <p:spPr>
          <a:xfrm rot="16200000" flipH="1">
            <a:off x="4304724" y="2469663"/>
            <a:ext cx="564397" cy="248154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2" name="图片 91" descr="文本, 图标&#10;&#10;AI 生成的内容可能不正确。">
            <a:extLst>
              <a:ext uri="{FF2B5EF4-FFF2-40B4-BE49-F238E27FC236}">
                <a16:creationId xmlns:a16="http://schemas.microsoft.com/office/drawing/2014/main" id="{F6777AB1-5385-8D8C-5D8F-DFA2E797962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2603" t="16970" r="22475" b="16902"/>
          <a:stretch>
            <a:fillRect/>
          </a:stretch>
        </p:blipFill>
        <p:spPr>
          <a:xfrm rot="10800000">
            <a:off x="3603442" y="3449255"/>
            <a:ext cx="190358" cy="229198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9EC1FF24-43B5-9F38-EE4B-3F1CAD9B83A8}"/>
              </a:ext>
            </a:extLst>
          </p:cNvPr>
          <p:cNvSpPr txBox="1"/>
          <p:nvPr/>
        </p:nvSpPr>
        <p:spPr>
          <a:xfrm>
            <a:off x="1967275" y="2450209"/>
            <a:ext cx="665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/>
              <a:t>Registration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E5EA13A-A078-640E-1A74-BA3F56B970BF}"/>
              </a:ext>
            </a:extLst>
          </p:cNvPr>
          <p:cNvSpPr txBox="1"/>
          <p:nvPr/>
        </p:nvSpPr>
        <p:spPr>
          <a:xfrm>
            <a:off x="1937950" y="3879496"/>
            <a:ext cx="9459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/>
              <a:t>Purchase in store</a:t>
            </a: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09ACE418-128C-8FD5-3F0B-016BA331F953}"/>
              </a:ext>
            </a:extLst>
          </p:cNvPr>
          <p:cNvCxnSpPr>
            <a:cxnSpLocks/>
            <a:stCxn id="108" idx="3"/>
            <a:endCxn id="52" idx="2"/>
          </p:cNvCxnSpPr>
          <p:nvPr/>
        </p:nvCxnSpPr>
        <p:spPr>
          <a:xfrm flipV="1">
            <a:off x="1772227" y="2676370"/>
            <a:ext cx="2732659" cy="1155274"/>
          </a:xfrm>
          <a:prstGeom prst="bentConnector2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1C75C95B-1F41-FCE6-A86F-E54AC768B1B6}"/>
              </a:ext>
            </a:extLst>
          </p:cNvPr>
          <p:cNvSpPr/>
          <p:nvPr/>
        </p:nvSpPr>
        <p:spPr>
          <a:xfrm>
            <a:off x="5310663" y="1962268"/>
            <a:ext cx="1031683" cy="1107303"/>
          </a:xfrm>
          <a:prstGeom prst="roundRect">
            <a:avLst>
              <a:gd name="adj" fmla="val 458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>
              <a:solidFill>
                <a:schemeClr val="tx1"/>
              </a:solidFill>
            </a:endParaRPr>
          </a:p>
        </p:txBody>
      </p: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D88D66A3-9E0E-7C05-F30C-31DE8FA77E70}"/>
              </a:ext>
            </a:extLst>
          </p:cNvPr>
          <p:cNvCxnSpPr>
            <a:cxnSpLocks/>
            <a:stCxn id="52" idx="3"/>
          </p:cNvCxnSpPr>
          <p:nvPr/>
        </p:nvCxnSpPr>
        <p:spPr>
          <a:xfrm flipV="1">
            <a:off x="4836409" y="2488136"/>
            <a:ext cx="478541" cy="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B37B7D5C-BC2A-8068-73F6-B5AF54E65D27}"/>
              </a:ext>
            </a:extLst>
          </p:cNvPr>
          <p:cNvGrpSpPr/>
          <p:nvPr/>
        </p:nvGrpSpPr>
        <p:grpSpPr>
          <a:xfrm>
            <a:off x="3835977" y="1548604"/>
            <a:ext cx="1337818" cy="288273"/>
            <a:chOff x="3835977" y="1490313"/>
            <a:chExt cx="1640898" cy="376467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0B6126C6-D9F5-552B-44C0-7959622B94E8}"/>
                </a:ext>
              </a:extLst>
            </p:cNvPr>
            <p:cNvSpPr/>
            <p:nvPr/>
          </p:nvSpPr>
          <p:spPr>
            <a:xfrm>
              <a:off x="3835977" y="1490313"/>
              <a:ext cx="1640898" cy="37646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tx1"/>
                </a:solidFill>
              </a:endParaRPr>
            </a:p>
          </p:txBody>
        </p:sp>
        <p:pic>
          <p:nvPicPr>
            <p:cNvPr id="61" name="图片 60" descr="徽标&#10;&#10;AI 生成的内容可能不正确。">
              <a:extLst>
                <a:ext uri="{FF2B5EF4-FFF2-40B4-BE49-F238E27FC236}">
                  <a16:creationId xmlns:a16="http://schemas.microsoft.com/office/drawing/2014/main" id="{3C1270F2-E457-DEEE-C925-A88FCC4F5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71731" y="1519457"/>
              <a:ext cx="1569389" cy="306764"/>
            </a:xfrm>
            <a:prstGeom prst="rect">
              <a:avLst/>
            </a:prstGeom>
          </p:spPr>
        </p:pic>
      </p:grpSp>
      <p:grpSp>
        <p:nvGrpSpPr>
          <p:cNvPr id="126" name="组合 125">
            <a:extLst>
              <a:ext uri="{FF2B5EF4-FFF2-40B4-BE49-F238E27FC236}">
                <a16:creationId xmlns:a16="http://schemas.microsoft.com/office/drawing/2014/main" id="{566A951F-E2DE-F6CB-50D1-93775A3D946D}"/>
              </a:ext>
            </a:extLst>
          </p:cNvPr>
          <p:cNvGrpSpPr/>
          <p:nvPr/>
        </p:nvGrpSpPr>
        <p:grpSpPr>
          <a:xfrm>
            <a:off x="740545" y="3296932"/>
            <a:ext cx="1039511" cy="968579"/>
            <a:chOff x="957150" y="3350334"/>
            <a:chExt cx="1039511" cy="968579"/>
          </a:xfrm>
        </p:grpSpPr>
        <p:grpSp>
          <p:nvGrpSpPr>
            <p:cNvPr id="109" name="组合 108">
              <a:extLst>
                <a:ext uri="{FF2B5EF4-FFF2-40B4-BE49-F238E27FC236}">
                  <a16:creationId xmlns:a16="http://schemas.microsoft.com/office/drawing/2014/main" id="{9DAF75C3-400B-5645-C7FB-7DC6D3075455}"/>
                </a:ext>
              </a:extLst>
            </p:cNvPr>
            <p:cNvGrpSpPr/>
            <p:nvPr/>
          </p:nvGrpSpPr>
          <p:grpSpPr>
            <a:xfrm>
              <a:off x="957150" y="3451179"/>
              <a:ext cx="1039511" cy="867734"/>
              <a:chOff x="957150" y="3451179"/>
              <a:chExt cx="1039511" cy="867734"/>
            </a:xfrm>
          </p:grpSpPr>
          <p:sp>
            <p:nvSpPr>
              <p:cNvPr id="108" name="矩形: 圆角 107">
                <a:extLst>
                  <a:ext uri="{FF2B5EF4-FFF2-40B4-BE49-F238E27FC236}">
                    <a16:creationId xmlns:a16="http://schemas.microsoft.com/office/drawing/2014/main" id="{82B3F716-64DB-A348-9819-1DD685E9BCEF}"/>
                  </a:ext>
                </a:extLst>
              </p:cNvPr>
              <p:cNvSpPr/>
              <p:nvPr/>
            </p:nvSpPr>
            <p:spPr>
              <a:xfrm>
                <a:off x="957150" y="3451179"/>
                <a:ext cx="1031682" cy="867734"/>
              </a:xfrm>
              <a:prstGeom prst="roundRect">
                <a:avLst>
                  <a:gd name="adj" fmla="val 7043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chemeClr val="tx1"/>
                  </a:solidFill>
                </a:endParaRPr>
              </a:p>
            </p:txBody>
          </p:sp>
          <p:pic>
            <p:nvPicPr>
              <p:cNvPr id="43" name="图片 42" descr="电子计算机&#10;&#10;AI 生成的内容可能不正确。">
                <a:extLst>
                  <a:ext uri="{FF2B5EF4-FFF2-40B4-BE49-F238E27FC236}">
                    <a16:creationId xmlns:a16="http://schemas.microsoft.com/office/drawing/2014/main" id="{1CAC8369-2478-5448-F1EC-E44895B621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32003" y="3671984"/>
                <a:ext cx="464658" cy="464658"/>
              </a:xfrm>
              <a:prstGeom prst="rect">
                <a:avLst/>
              </a:prstGeom>
            </p:spPr>
          </p:pic>
        </p:grpSp>
        <p:sp>
          <p:nvSpPr>
            <p:cNvPr id="121" name="文本框 120">
              <a:extLst>
                <a:ext uri="{FF2B5EF4-FFF2-40B4-BE49-F238E27FC236}">
                  <a16:creationId xmlns:a16="http://schemas.microsoft.com/office/drawing/2014/main" id="{54DA4450-6D1C-8C34-6A80-2C7E60572995}"/>
                </a:ext>
              </a:extLst>
            </p:cNvPr>
            <p:cNvSpPr txBox="1"/>
            <p:nvPr/>
          </p:nvSpPr>
          <p:spPr>
            <a:xfrm>
              <a:off x="971944" y="3350334"/>
              <a:ext cx="458817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zh-CN" sz="900"/>
                <a:t>store</a:t>
              </a:r>
              <a:endParaRPr lang="zh-CN" altLang="en-US" sz="2000"/>
            </a:p>
          </p:txBody>
        </p:sp>
      </p:grpSp>
      <p:grpSp>
        <p:nvGrpSpPr>
          <p:cNvPr id="125" name="组合 124">
            <a:extLst>
              <a:ext uri="{FF2B5EF4-FFF2-40B4-BE49-F238E27FC236}">
                <a16:creationId xmlns:a16="http://schemas.microsoft.com/office/drawing/2014/main" id="{D1C8FE14-0E60-B663-99E2-BCA2CDEEE2F5}"/>
              </a:ext>
            </a:extLst>
          </p:cNvPr>
          <p:cNvGrpSpPr/>
          <p:nvPr/>
        </p:nvGrpSpPr>
        <p:grpSpPr>
          <a:xfrm>
            <a:off x="742559" y="2206242"/>
            <a:ext cx="1031682" cy="812490"/>
            <a:chOff x="959840" y="2257081"/>
            <a:chExt cx="1031682" cy="812490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14B0CD9D-4EAA-19AD-EF99-4B6DDEFF55C0}"/>
                </a:ext>
              </a:extLst>
            </p:cNvPr>
            <p:cNvSpPr/>
            <p:nvPr/>
          </p:nvSpPr>
          <p:spPr>
            <a:xfrm>
              <a:off x="959840" y="2299903"/>
              <a:ext cx="1031682" cy="769668"/>
            </a:xfrm>
            <a:prstGeom prst="roundRect">
              <a:avLst>
                <a:gd name="adj" fmla="val 704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tx1"/>
                </a:solidFill>
              </a:endParaRPr>
            </a:p>
          </p:txBody>
        </p:sp>
        <p:pic>
          <p:nvPicPr>
            <p:cNvPr id="21" name="图片 20" descr="形状&#10;&#10;AI 生成的内容可能不正确。">
              <a:extLst>
                <a:ext uri="{FF2B5EF4-FFF2-40B4-BE49-F238E27FC236}">
                  <a16:creationId xmlns:a16="http://schemas.microsoft.com/office/drawing/2014/main" id="{B551537D-1CD7-2313-2A09-CAC0D5097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22420" t="3354" r="23480" b="3206"/>
            <a:stretch>
              <a:fillRect/>
            </a:stretch>
          </p:blipFill>
          <p:spPr>
            <a:xfrm>
              <a:off x="1630080" y="2493560"/>
              <a:ext cx="281257" cy="485775"/>
            </a:xfrm>
            <a:prstGeom prst="rect">
              <a:avLst/>
            </a:prstGeom>
          </p:spPr>
        </p:pic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67CAD6B1-8457-8614-3C50-DF4FD1CEDE63}"/>
                </a:ext>
              </a:extLst>
            </p:cNvPr>
            <p:cNvSpPr txBox="1"/>
            <p:nvPr/>
          </p:nvSpPr>
          <p:spPr>
            <a:xfrm>
              <a:off x="971808" y="2257081"/>
              <a:ext cx="498386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zh-CN" sz="900" dirty="0"/>
                <a:t>online</a:t>
              </a:r>
              <a:endParaRPr lang="zh-CN" altLang="en-US" sz="2000" dirty="0"/>
            </a:p>
          </p:txBody>
        </p:sp>
      </p:grpSp>
      <p:sp>
        <p:nvSpPr>
          <p:cNvPr id="137" name="文本框 136">
            <a:extLst>
              <a:ext uri="{FF2B5EF4-FFF2-40B4-BE49-F238E27FC236}">
                <a16:creationId xmlns:a16="http://schemas.microsoft.com/office/drawing/2014/main" id="{EAB9B019-7874-3266-F8E3-5E588A2D04D3}"/>
              </a:ext>
            </a:extLst>
          </p:cNvPr>
          <p:cNvSpPr txBox="1"/>
          <p:nvPr/>
        </p:nvSpPr>
        <p:spPr>
          <a:xfrm>
            <a:off x="1534953" y="3004752"/>
            <a:ext cx="665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/>
              <a:t>Registration</a:t>
            </a:r>
          </a:p>
        </p:txBody>
      </p:sp>
      <p:cxnSp>
        <p:nvCxnSpPr>
          <p:cNvPr id="32" name="直接箭头连接符 105">
            <a:extLst>
              <a:ext uri="{FF2B5EF4-FFF2-40B4-BE49-F238E27FC236}">
                <a16:creationId xmlns:a16="http://schemas.microsoft.com/office/drawing/2014/main" id="{FAA7D9EB-7935-000E-D9BA-904E8711008B}"/>
              </a:ext>
            </a:extLst>
          </p:cNvPr>
          <p:cNvCxnSpPr>
            <a:cxnSpLocks/>
            <a:stCxn id="72" idx="3"/>
            <a:endCxn id="26" idx="2"/>
          </p:cNvCxnSpPr>
          <p:nvPr/>
        </p:nvCxnSpPr>
        <p:spPr>
          <a:xfrm flipV="1">
            <a:off x="3861991" y="2576857"/>
            <a:ext cx="311370" cy="553583"/>
          </a:xfrm>
          <a:prstGeom prst="straightConnector1">
            <a:avLst/>
          </a:prstGeom>
          <a:ln>
            <a:solidFill>
              <a:schemeClr val="accent1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D9C371BC-7C53-8AC7-28E7-5D0EFD08114A}"/>
              </a:ext>
            </a:extLst>
          </p:cNvPr>
          <p:cNvCxnSpPr>
            <a:cxnSpLocks/>
            <a:stCxn id="56" idx="2"/>
            <a:endCxn id="18" idx="3"/>
          </p:cNvCxnSpPr>
          <p:nvPr/>
        </p:nvCxnSpPr>
        <p:spPr>
          <a:xfrm flipH="1" flipV="1">
            <a:off x="3139858" y="1683337"/>
            <a:ext cx="1033503" cy="729948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图片 52">
            <a:extLst>
              <a:ext uri="{FF2B5EF4-FFF2-40B4-BE49-F238E27FC236}">
                <a16:creationId xmlns:a16="http://schemas.microsoft.com/office/drawing/2014/main" id="{1BF55184-E94F-B73A-12C3-067BE2FE21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40652" y="249985"/>
            <a:ext cx="509476" cy="509476"/>
          </a:xfrm>
          <a:prstGeom prst="rect">
            <a:avLst/>
          </a:prstGeom>
        </p:spPr>
      </p:pic>
      <p:pic>
        <p:nvPicPr>
          <p:cNvPr id="63" name="图片 62" descr="图片包含 文本&#10;&#10;AI 生成的内容可能不正确。">
            <a:extLst>
              <a:ext uri="{FF2B5EF4-FFF2-40B4-BE49-F238E27FC236}">
                <a16:creationId xmlns:a16="http://schemas.microsoft.com/office/drawing/2014/main" id="{66516F4C-4469-C309-9648-A28AE785579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75345" y="1994725"/>
            <a:ext cx="902318" cy="338369"/>
          </a:xfrm>
          <a:prstGeom prst="rect">
            <a:avLst/>
          </a:prstGeom>
        </p:spPr>
      </p:pic>
      <p:pic>
        <p:nvPicPr>
          <p:cNvPr id="66" name="内容占位符 4" descr="形状, 图标, 圆圈&#10;&#10;AI 生成的内容可能不正确。">
            <a:extLst>
              <a:ext uri="{FF2B5EF4-FFF2-40B4-BE49-F238E27FC236}">
                <a16:creationId xmlns:a16="http://schemas.microsoft.com/office/drawing/2014/main" id="{5F85B74B-A255-C5DA-A45A-D1C3895D75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77663" y="4270832"/>
            <a:ext cx="530158" cy="530158"/>
          </a:xfrm>
          <a:prstGeom prst="rect">
            <a:avLst/>
          </a:prstGeom>
        </p:spPr>
      </p:pic>
      <p:grpSp>
        <p:nvGrpSpPr>
          <p:cNvPr id="58" name="组合 57">
            <a:extLst>
              <a:ext uri="{FF2B5EF4-FFF2-40B4-BE49-F238E27FC236}">
                <a16:creationId xmlns:a16="http://schemas.microsoft.com/office/drawing/2014/main" id="{E78EE1F1-8E53-49F1-80DE-55ACBC3F0E66}"/>
              </a:ext>
            </a:extLst>
          </p:cNvPr>
          <p:cNvGrpSpPr/>
          <p:nvPr/>
        </p:nvGrpSpPr>
        <p:grpSpPr>
          <a:xfrm>
            <a:off x="4173361" y="2299903"/>
            <a:ext cx="663048" cy="376467"/>
            <a:chOff x="4173361" y="2299903"/>
            <a:chExt cx="663048" cy="376467"/>
          </a:xfrm>
        </p:grpSpPr>
        <p:sp>
          <p:nvSpPr>
            <p:cNvPr id="52" name="矩形: 圆角 51">
              <a:extLst>
                <a:ext uri="{FF2B5EF4-FFF2-40B4-BE49-F238E27FC236}">
                  <a16:creationId xmlns:a16="http://schemas.microsoft.com/office/drawing/2014/main" id="{481A2F03-8034-2351-DEB9-CF3C0FD276EA}"/>
                </a:ext>
              </a:extLst>
            </p:cNvPr>
            <p:cNvSpPr/>
            <p:nvPr/>
          </p:nvSpPr>
          <p:spPr>
            <a:xfrm>
              <a:off x="4173362" y="2299903"/>
              <a:ext cx="663047" cy="37646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>
                  <a:solidFill>
                    <a:schemeClr val="tx1"/>
                  </a:solidFill>
                </a:rPr>
                <a:t>DOMS</a:t>
              </a:r>
              <a:endParaRPr lang="zh-CN" altLang="en-US" sz="900">
                <a:solidFill>
                  <a:schemeClr val="tx1"/>
                </a:solidFill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B7EBB462-1D98-A1F8-A9EC-0927F3048656}"/>
                </a:ext>
              </a:extLst>
            </p:cNvPr>
            <p:cNvSpPr/>
            <p:nvPr/>
          </p:nvSpPr>
          <p:spPr>
            <a:xfrm>
              <a:off x="4173361" y="2553997"/>
              <a:ext cx="45719" cy="45719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E7A01DAC-219B-111B-3F36-C5A0E647C55E}"/>
                </a:ext>
              </a:extLst>
            </p:cNvPr>
            <p:cNvSpPr/>
            <p:nvPr/>
          </p:nvSpPr>
          <p:spPr>
            <a:xfrm>
              <a:off x="4173361" y="2470700"/>
              <a:ext cx="45719" cy="45719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C173A9E8-3CC0-4CA7-3D8C-12DC9374EAD0}"/>
                </a:ext>
              </a:extLst>
            </p:cNvPr>
            <p:cNvSpPr/>
            <p:nvPr/>
          </p:nvSpPr>
          <p:spPr>
            <a:xfrm>
              <a:off x="4173361" y="2390425"/>
              <a:ext cx="45719" cy="45719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15F362E9-132C-7E3D-5D55-464DEC07541E}"/>
              </a:ext>
            </a:extLst>
          </p:cNvPr>
          <p:cNvGrpSpPr/>
          <p:nvPr/>
        </p:nvGrpSpPr>
        <p:grpSpPr>
          <a:xfrm>
            <a:off x="2271207" y="1544191"/>
            <a:ext cx="868651" cy="278291"/>
            <a:chOff x="2271207" y="1544191"/>
            <a:chExt cx="868651" cy="278291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7ECD3831-84EC-8393-B058-5E386F75799B}"/>
                </a:ext>
              </a:extLst>
            </p:cNvPr>
            <p:cNvSpPr/>
            <p:nvPr/>
          </p:nvSpPr>
          <p:spPr>
            <a:xfrm>
              <a:off x="2271207" y="1544191"/>
              <a:ext cx="868651" cy="27829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tx1"/>
                </a:solidFill>
              </a:endParaRPr>
            </a:p>
          </p:txBody>
        </p:sp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2771AB82-253A-EAB2-F0E1-987931E27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337542" y="1564190"/>
              <a:ext cx="750948" cy="215436"/>
            </a:xfrm>
            <a:prstGeom prst="rect">
              <a:avLst/>
            </a:prstGeom>
          </p:spPr>
        </p:pic>
      </p:grpSp>
      <p:cxnSp>
        <p:nvCxnSpPr>
          <p:cNvPr id="76" name="直接箭头连接符 92">
            <a:extLst>
              <a:ext uri="{FF2B5EF4-FFF2-40B4-BE49-F238E27FC236}">
                <a16:creationId xmlns:a16="http://schemas.microsoft.com/office/drawing/2014/main" id="{A6DB12A4-2910-2318-BA99-9E7DDC03C221}"/>
              </a:ext>
            </a:extLst>
          </p:cNvPr>
          <p:cNvCxnSpPr>
            <a:cxnSpLocks/>
          </p:cNvCxnSpPr>
          <p:nvPr/>
        </p:nvCxnSpPr>
        <p:spPr>
          <a:xfrm flipH="1" flipV="1">
            <a:off x="2705533" y="1822482"/>
            <a:ext cx="640616" cy="101015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09235681-5FB8-0E26-A837-CCA03980DD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996350"/>
              </p:ext>
            </p:extLst>
          </p:nvPr>
        </p:nvGraphicFramePr>
        <p:xfrm>
          <a:off x="5659699" y="1538272"/>
          <a:ext cx="3390429" cy="178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73">
                  <a:extLst>
                    <a:ext uri="{9D8B030D-6E8A-4147-A177-3AD203B41FA5}">
                      <a16:colId xmlns:a16="http://schemas.microsoft.com/office/drawing/2014/main" val="3626103968"/>
                    </a:ext>
                  </a:extLst>
                </a:gridCol>
                <a:gridCol w="3143656">
                  <a:extLst>
                    <a:ext uri="{9D8B030D-6E8A-4147-A177-3AD203B41FA5}">
                      <a16:colId xmlns:a16="http://schemas.microsoft.com/office/drawing/2014/main" val="2423106262"/>
                    </a:ext>
                  </a:extLst>
                </a:gridCol>
              </a:tblGrid>
              <a:tr h="194766">
                <a:tc>
                  <a:txBody>
                    <a:bodyPr/>
                    <a:lstStyle/>
                    <a:p>
                      <a:r>
                        <a:rPr lang="en-US" altLang="zh-CN" sz="700">
                          <a:solidFill>
                            <a:schemeClr val="tx1"/>
                          </a:solidFill>
                        </a:rPr>
                        <a:t>#</a:t>
                      </a:r>
                      <a:endParaRPr lang="zh-CN" altLang="en-US" sz="7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70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zh-CN" altLang="en-US" sz="7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250862"/>
                  </a:ext>
                </a:extLst>
              </a:tr>
              <a:tr h="194766">
                <a:tc>
                  <a:txBody>
                    <a:bodyPr/>
                    <a:lstStyle/>
                    <a:p>
                      <a:r>
                        <a:rPr lang="en-US" altLang="zh-CN" sz="70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7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0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00">
                          <a:solidFill>
                            <a:schemeClr val="tx1"/>
                          </a:solidFill>
                        </a:rPr>
                        <a:t>Customer register via </a:t>
                      </a:r>
                      <a:r>
                        <a:rPr lang="en-US" altLang="zh-CN" sz="700" err="1">
                          <a:solidFill>
                            <a:schemeClr val="tx1"/>
                          </a:solidFill>
                        </a:rPr>
                        <a:t>ecom</a:t>
                      </a:r>
                      <a:r>
                        <a:rPr lang="en-US" altLang="zh-CN" sz="700">
                          <a:solidFill>
                            <a:schemeClr val="tx1"/>
                          </a:solidFill>
                        </a:rPr>
                        <a:t> sign-up page</a:t>
                      </a:r>
                      <a:endParaRPr lang="zh-CN" altLang="en-US" sz="7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508151"/>
                  </a:ext>
                </a:extLst>
              </a:tr>
              <a:tr h="194766">
                <a:tc>
                  <a:txBody>
                    <a:bodyPr/>
                    <a:lstStyle/>
                    <a:p>
                      <a:r>
                        <a:rPr lang="en-US" altLang="zh-CN" sz="70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7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700">
                          <a:solidFill>
                            <a:schemeClr val="tx1"/>
                          </a:solidFill>
                        </a:rPr>
                        <a:t>API call to Cordial: create/update contact</a:t>
                      </a:r>
                      <a:endParaRPr lang="zh-CN" altLang="en-US" sz="7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011561"/>
                  </a:ext>
                </a:extLst>
              </a:tr>
              <a:tr h="194766">
                <a:tc>
                  <a:txBody>
                    <a:bodyPr/>
                    <a:lstStyle/>
                    <a:p>
                      <a:r>
                        <a:rPr lang="en-US" altLang="zh-CN" sz="70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7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700" dirty="0">
                          <a:solidFill>
                            <a:schemeClr val="tx1"/>
                          </a:solidFill>
                        </a:rPr>
                        <a:t>API call to DOMS, create Loyalty account</a:t>
                      </a:r>
                      <a:endParaRPr lang="zh-CN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180800"/>
                  </a:ext>
                </a:extLst>
              </a:tr>
              <a:tr h="194766">
                <a:tc>
                  <a:txBody>
                    <a:bodyPr/>
                    <a:lstStyle/>
                    <a:p>
                      <a:r>
                        <a:rPr lang="en-US" altLang="zh-CN" sz="70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7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700" dirty="0">
                          <a:solidFill>
                            <a:schemeClr val="tx1"/>
                          </a:solidFill>
                        </a:rPr>
                        <a:t>API call to </a:t>
                      </a:r>
                      <a:r>
                        <a:rPr lang="en-US" altLang="zh-CN" sz="700" dirty="0" err="1">
                          <a:solidFill>
                            <a:schemeClr val="tx1"/>
                          </a:solidFill>
                        </a:rPr>
                        <a:t>LoyaltyPlus</a:t>
                      </a:r>
                      <a:r>
                        <a:rPr lang="en-US" altLang="zh-CN" sz="700" dirty="0">
                          <a:solidFill>
                            <a:schemeClr val="tx1"/>
                          </a:solidFill>
                        </a:rPr>
                        <a:t>: create Loyalty account (enrollment)</a:t>
                      </a:r>
                      <a:endParaRPr lang="zh-CN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218998"/>
                  </a:ext>
                </a:extLst>
              </a:tr>
              <a:tr h="194766">
                <a:tc>
                  <a:txBody>
                    <a:bodyPr/>
                    <a:lstStyle/>
                    <a:p>
                      <a:r>
                        <a:rPr lang="en-US" altLang="zh-CN" sz="70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z="7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700" dirty="0">
                          <a:solidFill>
                            <a:schemeClr val="tx1"/>
                          </a:solidFill>
                        </a:rPr>
                        <a:t>API call to Cordial: Loyalty triggers email sending by API</a:t>
                      </a:r>
                      <a:endParaRPr lang="zh-CN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398402"/>
                  </a:ext>
                </a:extLst>
              </a:tr>
              <a:tr h="194766">
                <a:tc>
                  <a:txBody>
                    <a:bodyPr/>
                    <a:lstStyle/>
                    <a:p>
                      <a:r>
                        <a:rPr lang="en-US" altLang="zh-CN" sz="70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CN" altLang="en-US" sz="7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700" dirty="0">
                          <a:solidFill>
                            <a:schemeClr val="tx1"/>
                          </a:solidFill>
                        </a:rPr>
                        <a:t>Send Loyalty welcome email with </a:t>
                      </a:r>
                      <a:r>
                        <a:rPr lang="en-US" altLang="zh-CN" sz="700" b="1" dirty="0">
                          <a:solidFill>
                            <a:schemeClr val="tx1"/>
                          </a:solidFill>
                        </a:rPr>
                        <a:t>coupon</a:t>
                      </a:r>
                      <a:endParaRPr lang="zh-CN" alt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468103"/>
                  </a:ext>
                </a:extLst>
              </a:tr>
              <a:tr h="194766">
                <a:tc>
                  <a:txBody>
                    <a:bodyPr/>
                    <a:lstStyle/>
                    <a:p>
                      <a:r>
                        <a:rPr lang="en-US" altLang="zh-CN" sz="70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CN" altLang="en-US" sz="7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700" dirty="0">
                          <a:solidFill>
                            <a:schemeClr val="tx1"/>
                          </a:solidFill>
                        </a:rPr>
                        <a:t>Daily batch file to Amperity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917153"/>
                  </a:ext>
                </a:extLst>
              </a:tr>
              <a:tr h="194766">
                <a:tc>
                  <a:txBody>
                    <a:bodyPr/>
                    <a:lstStyle/>
                    <a:p>
                      <a:r>
                        <a:rPr lang="en-US" altLang="zh-CN" sz="70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CN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700" dirty="0">
                          <a:solidFill>
                            <a:schemeClr val="tx1"/>
                          </a:solidFill>
                        </a:rPr>
                        <a:t>Daily batch file to Retail AWS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826596"/>
                  </a:ext>
                </a:extLst>
              </a:tr>
            </a:tbl>
          </a:graphicData>
        </a:graphic>
      </p:graphicFrame>
      <p:sp>
        <p:nvSpPr>
          <p:cNvPr id="15" name="椭圆 14">
            <a:extLst>
              <a:ext uri="{FF2B5EF4-FFF2-40B4-BE49-F238E27FC236}">
                <a16:creationId xmlns:a16="http://schemas.microsoft.com/office/drawing/2014/main" id="{291F61C1-ED69-CD46-BE2E-61389102D5B0}"/>
              </a:ext>
            </a:extLst>
          </p:cNvPr>
          <p:cNvSpPr/>
          <p:nvPr/>
        </p:nvSpPr>
        <p:spPr>
          <a:xfrm>
            <a:off x="1706887" y="2478212"/>
            <a:ext cx="163252" cy="16325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>
                <a:solidFill>
                  <a:schemeClr val="tx1"/>
                </a:solidFill>
              </a:rPr>
              <a:t>1</a:t>
            </a:r>
            <a:endParaRPr lang="zh-CN" altLang="en-US" sz="1100">
              <a:solidFill>
                <a:schemeClr val="tx1"/>
              </a:solidFill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60FEF15D-8878-DEE1-9C39-9ED04C631570}"/>
              </a:ext>
            </a:extLst>
          </p:cNvPr>
          <p:cNvSpPr/>
          <p:nvPr/>
        </p:nvSpPr>
        <p:spPr>
          <a:xfrm>
            <a:off x="3271859" y="2722049"/>
            <a:ext cx="163252" cy="16325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>
                <a:solidFill>
                  <a:schemeClr val="tx1"/>
                </a:solidFill>
              </a:rPr>
              <a:t>2</a:t>
            </a:r>
            <a:endParaRPr lang="zh-CN" altLang="en-US" sz="1100">
              <a:solidFill>
                <a:schemeClr val="tx1"/>
              </a:solidFill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F483FE76-C769-30C7-7EA6-8C0ECFA2F989}"/>
              </a:ext>
            </a:extLst>
          </p:cNvPr>
          <p:cNvSpPr/>
          <p:nvPr/>
        </p:nvSpPr>
        <p:spPr>
          <a:xfrm>
            <a:off x="3773101" y="3038500"/>
            <a:ext cx="163252" cy="16325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>
                <a:solidFill>
                  <a:schemeClr val="tx1"/>
                </a:solidFill>
              </a:rPr>
              <a:t>3</a:t>
            </a:r>
            <a:endParaRPr lang="zh-CN" altLang="en-US" sz="1100">
              <a:solidFill>
                <a:schemeClr val="tx1"/>
              </a:solidFill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1F865AF8-4511-F230-2E60-BDB6659662D1}"/>
              </a:ext>
            </a:extLst>
          </p:cNvPr>
          <p:cNvSpPr/>
          <p:nvPr/>
        </p:nvSpPr>
        <p:spPr>
          <a:xfrm>
            <a:off x="3356770" y="3453220"/>
            <a:ext cx="163252" cy="16325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>
                <a:solidFill>
                  <a:schemeClr val="tx1"/>
                </a:solidFill>
              </a:rPr>
              <a:t>7</a:t>
            </a:r>
            <a:endParaRPr lang="zh-CN" altLang="en-US" sz="1100">
              <a:solidFill>
                <a:schemeClr val="tx1"/>
              </a:solidFill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E69DD3CA-376B-09B3-9508-FBECDD7EC37D}"/>
              </a:ext>
            </a:extLst>
          </p:cNvPr>
          <p:cNvSpPr/>
          <p:nvPr/>
        </p:nvSpPr>
        <p:spPr>
          <a:xfrm>
            <a:off x="4507098" y="1383145"/>
            <a:ext cx="163252" cy="16325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>
                <a:solidFill>
                  <a:schemeClr val="tx1"/>
                </a:solidFill>
              </a:rPr>
              <a:t>5</a:t>
            </a:r>
            <a:endParaRPr lang="zh-CN" altLang="en-US" sz="1100">
              <a:solidFill>
                <a:schemeClr val="tx1"/>
              </a:solidFill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A0457203-3EEA-D384-0BE9-D6036CB051D9}"/>
              </a:ext>
            </a:extLst>
          </p:cNvPr>
          <p:cNvSpPr/>
          <p:nvPr/>
        </p:nvSpPr>
        <p:spPr>
          <a:xfrm>
            <a:off x="2134010" y="1550685"/>
            <a:ext cx="163252" cy="16325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>
                <a:solidFill>
                  <a:schemeClr val="tx1"/>
                </a:solidFill>
              </a:rPr>
              <a:t>6</a:t>
            </a:r>
            <a:endParaRPr lang="zh-CN" altLang="en-US" sz="1100">
              <a:solidFill>
                <a:schemeClr val="tx1"/>
              </a:solidFill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7995939B-3A3A-226B-BC13-12F66159D05A}"/>
              </a:ext>
            </a:extLst>
          </p:cNvPr>
          <p:cNvSpPr/>
          <p:nvPr/>
        </p:nvSpPr>
        <p:spPr>
          <a:xfrm>
            <a:off x="4510374" y="2158406"/>
            <a:ext cx="163252" cy="16325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>
                <a:solidFill>
                  <a:schemeClr val="tx1"/>
                </a:solidFill>
              </a:rPr>
              <a:t>4</a:t>
            </a:r>
            <a:endParaRPr lang="zh-CN" altLang="en-US" sz="1100">
              <a:solidFill>
                <a:schemeClr val="tx1"/>
              </a:solidFill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5365F463-A93C-A636-A34E-2698220EB60B}"/>
              </a:ext>
            </a:extLst>
          </p:cNvPr>
          <p:cNvSpPr txBox="1"/>
          <p:nvPr/>
        </p:nvSpPr>
        <p:spPr>
          <a:xfrm>
            <a:off x="1924167" y="4383025"/>
            <a:ext cx="1937823" cy="415498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altLang="zh-CN" sz="700" b="1"/>
              <a:t>New POS need to 48</a:t>
            </a:r>
            <a:r>
              <a:rPr lang="en-US" altLang="zh-CN" sz="700" b="1" err="1"/>
              <a:t>hrs</a:t>
            </a:r>
            <a:r>
              <a:rPr lang="zh-CN" altLang="en-US" sz="700" b="1"/>
              <a:t> </a:t>
            </a:r>
            <a:r>
              <a:rPr lang="en-US" altLang="zh-CN" sz="700" b="1"/>
              <a:t>to integrate with SFCC, otherwise need to </a:t>
            </a:r>
            <a:r>
              <a:rPr lang="fr-FR" altLang="zh-CN" sz="700" b="1"/>
              <a:t>register again in </a:t>
            </a:r>
            <a:r>
              <a:rPr lang="en-US" altLang="zh-CN" sz="700" b="1" err="1"/>
              <a:t>PredictSpring</a:t>
            </a:r>
            <a:r>
              <a:rPr lang="fr-FR" altLang="zh-CN" sz="700" b="1"/>
              <a:t> 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0C75DD6E-65B8-03B2-322C-AF80059F1807}"/>
              </a:ext>
            </a:extLst>
          </p:cNvPr>
          <p:cNvSpPr/>
          <p:nvPr/>
        </p:nvSpPr>
        <p:spPr>
          <a:xfrm>
            <a:off x="2865030" y="3721925"/>
            <a:ext cx="266547" cy="2665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FF0000"/>
                </a:solidFill>
              </a:rPr>
              <a:t>?</a:t>
            </a:r>
            <a:endParaRPr lang="zh-CN" altLang="en-US" sz="1400">
              <a:solidFill>
                <a:srgbClr val="FF0000"/>
              </a:solidFill>
            </a:endParaRP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1148B21A-497F-BD94-7EA7-B4C92D7A127B}"/>
              </a:ext>
            </a:extLst>
          </p:cNvPr>
          <p:cNvCxnSpPr>
            <a:stCxn id="9" idx="4"/>
          </p:cNvCxnSpPr>
          <p:nvPr/>
        </p:nvCxnSpPr>
        <p:spPr>
          <a:xfrm>
            <a:off x="2998304" y="3988472"/>
            <a:ext cx="133273" cy="379302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组合 7">
            <a:extLst>
              <a:ext uri="{FF2B5EF4-FFF2-40B4-BE49-F238E27FC236}">
                <a16:creationId xmlns:a16="http://schemas.microsoft.com/office/drawing/2014/main" id="{CF6EC2B0-8A43-92CC-44FD-DC0A1400B797}"/>
              </a:ext>
            </a:extLst>
          </p:cNvPr>
          <p:cNvGrpSpPr/>
          <p:nvPr/>
        </p:nvGrpSpPr>
        <p:grpSpPr>
          <a:xfrm>
            <a:off x="1608259" y="3188096"/>
            <a:ext cx="189815" cy="187442"/>
            <a:chOff x="0" y="0"/>
            <a:chExt cx="1524213" cy="1505160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85410C7-F7DD-DE29-834C-DB1CAF88C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0" y="0"/>
              <a:ext cx="1524213" cy="150516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D235BC8-AEEA-5460-8B80-CB93CCB1C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43929" y="481601"/>
              <a:ext cx="603821" cy="62329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226B8ABF-91A6-049B-7650-6A56D2F1FC0C}"/>
              </a:ext>
            </a:extLst>
          </p:cNvPr>
          <p:cNvGrpSpPr/>
          <p:nvPr/>
        </p:nvGrpSpPr>
        <p:grpSpPr>
          <a:xfrm>
            <a:off x="2080954" y="3111759"/>
            <a:ext cx="719226" cy="554183"/>
            <a:chOff x="258801" y="3110048"/>
            <a:chExt cx="719226" cy="609031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DB679C84-3501-D157-0C2D-13045CFCDA90}"/>
                </a:ext>
              </a:extLst>
            </p:cNvPr>
            <p:cNvSpPr/>
            <p:nvPr/>
          </p:nvSpPr>
          <p:spPr>
            <a:xfrm>
              <a:off x="275577" y="3210883"/>
              <a:ext cx="694972" cy="508196"/>
            </a:xfrm>
            <a:prstGeom prst="roundRect">
              <a:avLst>
                <a:gd name="adj" fmla="val 704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tx1"/>
                </a:solidFill>
              </a:endParaRPr>
            </a:p>
          </p:txBody>
        </p:sp>
        <p:pic>
          <p:nvPicPr>
            <p:cNvPr id="19" name="图片 18" descr="徽标&#10;&#10;AI 生成的内容可能不正确。">
              <a:extLst>
                <a:ext uri="{FF2B5EF4-FFF2-40B4-BE49-F238E27FC236}">
                  <a16:creationId xmlns:a16="http://schemas.microsoft.com/office/drawing/2014/main" id="{D8237784-BA58-B778-FD96-BF1C8F910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20497" t="31243" r="17911" b="29942"/>
            <a:stretch>
              <a:fillRect/>
            </a:stretch>
          </p:blipFill>
          <p:spPr>
            <a:xfrm>
              <a:off x="403330" y="3324058"/>
              <a:ext cx="509233" cy="320921"/>
            </a:xfrm>
            <a:prstGeom prst="rect">
              <a:avLst/>
            </a:prstGeom>
          </p:spPr>
        </p:pic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1BF0D9E7-0676-B718-0BFC-232989E5EC88}"/>
                </a:ext>
              </a:extLst>
            </p:cNvPr>
            <p:cNvSpPr txBox="1"/>
            <p:nvPr/>
          </p:nvSpPr>
          <p:spPr>
            <a:xfrm>
              <a:off x="258801" y="3110048"/>
              <a:ext cx="719226" cy="2367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zh-CN" sz="800" dirty="0"/>
                <a:t>Retail AWS</a:t>
              </a:r>
              <a:endParaRPr lang="zh-CN" altLang="en-US" dirty="0"/>
            </a:p>
          </p:txBody>
        </p:sp>
      </p:grpSp>
      <p:cxnSp>
        <p:nvCxnSpPr>
          <p:cNvPr id="41" name="直接箭头连接符 92">
            <a:extLst>
              <a:ext uri="{FF2B5EF4-FFF2-40B4-BE49-F238E27FC236}">
                <a16:creationId xmlns:a16="http://schemas.microsoft.com/office/drawing/2014/main" id="{5437A29B-A3B5-4979-4449-CD8FB568B792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1602439" y="3452506"/>
            <a:ext cx="623044" cy="305011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89">
            <a:extLst>
              <a:ext uri="{FF2B5EF4-FFF2-40B4-BE49-F238E27FC236}">
                <a16:creationId xmlns:a16="http://schemas.microsoft.com/office/drawing/2014/main" id="{1CB7A592-BDF9-080E-CCCA-7E6BAB83FC6C}"/>
              </a:ext>
            </a:extLst>
          </p:cNvPr>
          <p:cNvCxnSpPr>
            <a:cxnSpLocks/>
            <a:stCxn id="82" idx="1"/>
            <a:endCxn id="3" idx="2"/>
          </p:cNvCxnSpPr>
          <p:nvPr/>
        </p:nvCxnSpPr>
        <p:spPr>
          <a:xfrm rot="10800000">
            <a:off x="2445216" y="3665942"/>
            <a:ext cx="2866638" cy="624494"/>
          </a:xfrm>
          <a:prstGeom prst="bentConnector2">
            <a:avLst/>
          </a:prstGeom>
          <a:ln>
            <a:solidFill>
              <a:schemeClr val="tx1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0" name="图片 69" descr="文本, 图标&#10;&#10;AI 生成的内容可能不正确。">
            <a:extLst>
              <a:ext uri="{FF2B5EF4-FFF2-40B4-BE49-F238E27FC236}">
                <a16:creationId xmlns:a16="http://schemas.microsoft.com/office/drawing/2014/main" id="{C10CF9C6-3EF7-2CDA-B991-703657CAF58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2603" t="16970" r="22475" b="16902"/>
          <a:stretch>
            <a:fillRect/>
          </a:stretch>
        </p:blipFill>
        <p:spPr>
          <a:xfrm rot="10800000">
            <a:off x="5100704" y="4021825"/>
            <a:ext cx="190358" cy="229198"/>
          </a:xfrm>
          <a:prstGeom prst="rect">
            <a:avLst/>
          </a:prstGeom>
        </p:spPr>
      </p:pic>
      <p:sp>
        <p:nvSpPr>
          <p:cNvPr id="71" name="椭圆 70">
            <a:extLst>
              <a:ext uri="{FF2B5EF4-FFF2-40B4-BE49-F238E27FC236}">
                <a16:creationId xmlns:a16="http://schemas.microsoft.com/office/drawing/2014/main" id="{D469C2D9-86BE-1B30-9502-E5EE46E7EC7F}"/>
              </a:ext>
            </a:extLst>
          </p:cNvPr>
          <p:cNvSpPr/>
          <p:nvPr/>
        </p:nvSpPr>
        <p:spPr>
          <a:xfrm>
            <a:off x="5255889" y="4215127"/>
            <a:ext cx="163252" cy="16325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olidFill>
                  <a:schemeClr val="tx1"/>
                </a:solidFill>
              </a:rPr>
              <a:t>8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pic>
        <p:nvPicPr>
          <p:cNvPr id="75" name="图形 74">
            <a:extLst>
              <a:ext uri="{FF2B5EF4-FFF2-40B4-BE49-F238E27FC236}">
                <a16:creationId xmlns:a16="http://schemas.microsoft.com/office/drawing/2014/main" id="{48FA4C81-D438-1FE2-C8E2-0231BB0A48D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345508" y="3996757"/>
            <a:ext cx="379108" cy="189917"/>
          </a:xfrm>
          <a:prstGeom prst="rect">
            <a:avLst/>
          </a:prstGeom>
        </p:spPr>
      </p:pic>
      <p:pic>
        <p:nvPicPr>
          <p:cNvPr id="62" name="图片 61" descr="图标&#10;&#10;AI 生成的内容可能不正确。">
            <a:extLst>
              <a:ext uri="{FF2B5EF4-FFF2-40B4-BE49-F238E27FC236}">
                <a16:creationId xmlns:a16="http://schemas.microsoft.com/office/drawing/2014/main" id="{B13B95B3-D641-8B33-E9DC-7BF3FEC2479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10879" y="2915641"/>
            <a:ext cx="530157" cy="530157"/>
          </a:xfrm>
          <a:prstGeom prst="rect">
            <a:avLst/>
          </a:prstGeom>
        </p:spPr>
      </p:pic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FD3299B3-4AC2-F89B-544E-7FDFCF460499}"/>
              </a:ext>
            </a:extLst>
          </p:cNvPr>
          <p:cNvCxnSpPr>
            <a:cxnSpLocks/>
            <a:stCxn id="18" idx="1"/>
            <a:endCxn id="6" idx="0"/>
          </p:cNvCxnSpPr>
          <p:nvPr/>
        </p:nvCxnSpPr>
        <p:spPr>
          <a:xfrm rot="10800000" flipV="1">
            <a:off x="1258401" y="1683336"/>
            <a:ext cx="1012807" cy="565727"/>
          </a:xfrm>
          <a:prstGeom prst="bent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9" name="图片 78" descr="图标&#10;&#10;AI 生成的内容可能不正确。">
            <a:extLst>
              <a:ext uri="{FF2B5EF4-FFF2-40B4-BE49-F238E27FC236}">
                <a16:creationId xmlns:a16="http://schemas.microsoft.com/office/drawing/2014/main" id="{41AE90EF-8D8F-B193-2571-7966BBE8C27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658836" y="3231707"/>
            <a:ext cx="172011" cy="172011"/>
          </a:xfrm>
          <a:prstGeom prst="rect">
            <a:avLst/>
          </a:prstGeom>
        </p:spPr>
      </p:pic>
      <p:grpSp>
        <p:nvGrpSpPr>
          <p:cNvPr id="81" name="组合 80">
            <a:extLst>
              <a:ext uri="{FF2B5EF4-FFF2-40B4-BE49-F238E27FC236}">
                <a16:creationId xmlns:a16="http://schemas.microsoft.com/office/drawing/2014/main" id="{F3B48D38-A868-743F-0C57-BD37B7CACF03}"/>
              </a:ext>
            </a:extLst>
          </p:cNvPr>
          <p:cNvGrpSpPr/>
          <p:nvPr/>
        </p:nvGrpSpPr>
        <p:grpSpPr>
          <a:xfrm>
            <a:off x="262701" y="4508830"/>
            <a:ext cx="811608" cy="292160"/>
            <a:chOff x="7069513" y="1340566"/>
            <a:chExt cx="811608" cy="292160"/>
          </a:xfrm>
        </p:grpSpPr>
        <p:cxnSp>
          <p:nvCxnSpPr>
            <p:cNvPr id="83" name="直接箭头连接符 82">
              <a:extLst>
                <a:ext uri="{FF2B5EF4-FFF2-40B4-BE49-F238E27FC236}">
                  <a16:creationId xmlns:a16="http://schemas.microsoft.com/office/drawing/2014/main" id="{07DAE10A-E92C-2845-051B-0E8702F03C22}"/>
                </a:ext>
              </a:extLst>
            </p:cNvPr>
            <p:cNvCxnSpPr>
              <a:cxnSpLocks/>
            </p:cNvCxnSpPr>
            <p:nvPr/>
          </p:nvCxnSpPr>
          <p:spPr>
            <a:xfrm>
              <a:off x="7069513" y="1425205"/>
              <a:ext cx="224790" cy="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5C2B4FE8-7C0B-2694-B7DC-398ABFF94DA2}"/>
                </a:ext>
              </a:extLst>
            </p:cNvPr>
            <p:cNvSpPr txBox="1"/>
            <p:nvPr/>
          </p:nvSpPr>
          <p:spPr>
            <a:xfrm>
              <a:off x="7322955" y="1340566"/>
              <a:ext cx="55816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00" dirty="0"/>
                <a:t>Realtime API</a:t>
              </a:r>
              <a:endParaRPr lang="zh-CN" altLang="en-US" sz="500" dirty="0"/>
            </a:p>
          </p:txBody>
        </p:sp>
        <p:cxnSp>
          <p:nvCxnSpPr>
            <p:cNvPr id="91" name="直接箭头连接符 90">
              <a:extLst>
                <a:ext uri="{FF2B5EF4-FFF2-40B4-BE49-F238E27FC236}">
                  <a16:creationId xmlns:a16="http://schemas.microsoft.com/office/drawing/2014/main" id="{D11FA8F8-EC43-EB41-B8D6-7BC845469C7D}"/>
                </a:ext>
              </a:extLst>
            </p:cNvPr>
            <p:cNvCxnSpPr>
              <a:cxnSpLocks/>
            </p:cNvCxnSpPr>
            <p:nvPr/>
          </p:nvCxnSpPr>
          <p:spPr>
            <a:xfrm>
              <a:off x="7069513" y="1557758"/>
              <a:ext cx="224790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CF867013-62DE-C6C8-47E7-8261E12EEF1B}"/>
                </a:ext>
              </a:extLst>
            </p:cNvPr>
            <p:cNvSpPr txBox="1"/>
            <p:nvPr/>
          </p:nvSpPr>
          <p:spPr>
            <a:xfrm>
              <a:off x="7321351" y="1463449"/>
              <a:ext cx="287258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00"/>
                <a:t>File</a:t>
              </a:r>
              <a:endParaRPr lang="zh-CN" altLang="en-US" sz="500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81AB198E-5DB2-C4E6-27FE-FF1D1332F58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544535" y="847521"/>
            <a:ext cx="505593" cy="52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7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0C1C5-38F8-14F3-9F86-E5273C037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98A28B5-6993-5C15-FE69-7F95B625A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276" y="461799"/>
            <a:ext cx="8721725" cy="359322"/>
          </a:xfrm>
        </p:spPr>
        <p:txBody>
          <a:bodyPr anchor="t" anchorCtr="0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2000" dirty="0">
                <a:solidFill>
                  <a:srgbClr val="263037"/>
                </a:solidFill>
                <a:latin typeface="Arial Black"/>
                <a:cs typeface="Arial Black"/>
              </a:rPr>
              <a:t>Scenario : new customer registration – </a:t>
            </a:r>
            <a:r>
              <a:rPr lang="en-US" altLang="zh-CN" sz="2000" dirty="0" err="1">
                <a:solidFill>
                  <a:srgbClr val="263037"/>
                </a:solidFill>
                <a:latin typeface="Arial Black"/>
                <a:cs typeface="Arial Black"/>
              </a:rPr>
              <a:t>ecom</a:t>
            </a:r>
            <a:endParaRPr lang="en-US" sz="2000" dirty="0">
              <a:solidFill>
                <a:srgbClr val="263037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F7D2EE-BE99-E797-D2AF-1647C232B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5825"/>
            <a:ext cx="9144000" cy="447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8B4768-BB1B-8F7F-161B-0A2B2A2CF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61925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89EA1B4A-A37B-DD3F-4936-E9184D9CC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0652" y="249985"/>
            <a:ext cx="509476" cy="50947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E4408E1-A1F3-4C62-6B1C-3624C905E605}"/>
              </a:ext>
            </a:extLst>
          </p:cNvPr>
          <p:cNvSpPr txBox="1"/>
          <p:nvPr/>
        </p:nvSpPr>
        <p:spPr>
          <a:xfrm>
            <a:off x="631371" y="1088571"/>
            <a:ext cx="804817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Meiryo" panose="020B0604030504040204" pitchFamily="34" charset="-128"/>
                <a:ea typeface="Meiryo" panose="020B0604030504040204" pitchFamily="34" charset="-128"/>
              </a:rPr>
              <a:t>Issue</a:t>
            </a:r>
            <a:r>
              <a:rPr lang="en-US" altLang="zh-CN" sz="1600" dirty="0">
                <a:latin typeface="Meiryo" panose="020B0604030504040204" pitchFamily="34" charset="-128"/>
                <a:ea typeface="Meiryo" panose="020B0604030504040204" pitchFamily="34" charset="-128"/>
              </a:rPr>
              <a:t>: </a:t>
            </a:r>
          </a:p>
          <a:p>
            <a:r>
              <a:rPr lang="en-US" altLang="zh-CN" sz="1600" dirty="0">
                <a:latin typeface="Meiryo" panose="020B0604030504040204" pitchFamily="34" charset="-128"/>
                <a:ea typeface="Meiryo" panose="020B0604030504040204" pitchFamily="34" charset="-128"/>
              </a:rPr>
              <a:t>  Customer register as UGG rewards member, or HOKA membership in store, system will generate member account, but this account is not able to be searched in </a:t>
            </a:r>
            <a:r>
              <a:rPr lang="en-US" altLang="zh-CN" sz="1600" dirty="0" err="1">
                <a:latin typeface="Meiryo" panose="020B0604030504040204" pitchFamily="34" charset="-128"/>
                <a:ea typeface="Meiryo" panose="020B0604030504040204" pitchFamily="34" charset="-128"/>
              </a:rPr>
              <a:t>PredictSpring</a:t>
            </a:r>
            <a:r>
              <a:rPr lang="en-US" altLang="zh-CN" sz="1600" dirty="0">
                <a:latin typeface="Meiryo" panose="020B0604030504040204" pitchFamily="34" charset="-128"/>
                <a:ea typeface="Meiryo" panose="020B0604030504040204" pitchFamily="34" charset="-128"/>
              </a:rPr>
              <a:t> POS right after registration.</a:t>
            </a:r>
          </a:p>
          <a:p>
            <a:r>
              <a:rPr lang="en-US" altLang="zh-CN" sz="1600" dirty="0">
                <a:latin typeface="Meiryo" panose="020B0604030504040204" pitchFamily="34" charset="-128"/>
                <a:ea typeface="Meiryo" panose="020B0604030504040204" pitchFamily="34" charset="-128"/>
              </a:rPr>
              <a:t>  Customer interface to </a:t>
            </a:r>
            <a:r>
              <a:rPr lang="en-US" altLang="zh-CN" sz="1600" dirty="0" err="1">
                <a:latin typeface="Meiryo" panose="020B0604030504040204" pitchFamily="34" charset="-128"/>
                <a:ea typeface="Meiryo" panose="020B0604030504040204" pitchFamily="34" charset="-128"/>
              </a:rPr>
              <a:t>PredictSpring</a:t>
            </a:r>
            <a:r>
              <a:rPr lang="en-US" altLang="zh-CN" sz="1600" dirty="0">
                <a:latin typeface="Meiryo" panose="020B0604030504040204" pitchFamily="34" charset="-128"/>
                <a:ea typeface="Meiryo" panose="020B0604030504040204" pitchFamily="34" charset="-128"/>
              </a:rPr>
              <a:t> is a daily job, thus, there is a max 48 hours delay from customer in store registration via </a:t>
            </a:r>
            <a:r>
              <a:rPr lang="en-US" altLang="zh-CN" sz="1600" dirty="0" err="1">
                <a:latin typeface="Meiryo" panose="020B0604030504040204" pitchFamily="34" charset="-128"/>
                <a:ea typeface="Meiryo" panose="020B0604030504040204" pitchFamily="34" charset="-128"/>
              </a:rPr>
              <a:t>ecom</a:t>
            </a:r>
            <a:r>
              <a:rPr lang="en-US" altLang="zh-CN" sz="1600" dirty="0">
                <a:latin typeface="Meiryo" panose="020B0604030504040204" pitchFamily="34" charset="-128"/>
                <a:ea typeface="Meiryo" panose="020B0604030504040204" pitchFamily="34" charset="-128"/>
              </a:rPr>
              <a:t>, to be searched from </a:t>
            </a:r>
            <a:r>
              <a:rPr lang="en-US" altLang="zh-CN" sz="1600" dirty="0" err="1">
                <a:latin typeface="Meiryo" panose="020B0604030504040204" pitchFamily="34" charset="-128"/>
                <a:ea typeface="Meiryo" panose="020B0604030504040204" pitchFamily="34" charset="-128"/>
              </a:rPr>
              <a:t>PredictSpring</a:t>
            </a:r>
            <a:r>
              <a:rPr lang="en-US" altLang="zh-CN" sz="1600" dirty="0">
                <a:latin typeface="Meiryo" panose="020B0604030504040204" pitchFamily="34" charset="-128"/>
                <a:ea typeface="Meiryo" panose="020B0604030504040204" pitchFamily="34" charset="-128"/>
              </a:rPr>
              <a:t> POS.</a:t>
            </a:r>
          </a:p>
          <a:p>
            <a:endParaRPr lang="en-US" altLang="zh-CN" sz="16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en-US" altLang="zh-CN" sz="1600" dirty="0">
                <a:latin typeface="Meiryo" panose="020B0604030504040204" pitchFamily="34" charset="-128"/>
                <a:ea typeface="Meiryo" panose="020B0604030504040204" pitchFamily="34" charset="-128"/>
              </a:rPr>
              <a:t>  </a:t>
            </a:r>
            <a:r>
              <a:rPr lang="en-US" altLang="zh-CN" sz="1600" b="1" dirty="0">
                <a:highlight>
                  <a:srgbClr val="FFFF00"/>
                </a:highlight>
                <a:latin typeface="Meiryo" panose="020B0604030504040204" pitchFamily="34" charset="-128"/>
                <a:ea typeface="Meiryo" panose="020B0604030504040204" pitchFamily="34" charset="-128"/>
              </a:rPr>
              <a:t>Customers in store must register in POS again to link purchase and get rewards(such as loyalty points) etc.</a:t>
            </a:r>
          </a:p>
          <a:p>
            <a:r>
              <a:rPr lang="en-US" altLang="zh-CN" sz="1600" dirty="0">
                <a:latin typeface="Meiryo" panose="020B0604030504040204" pitchFamily="34" charset="-128"/>
                <a:ea typeface="Meiryo" panose="020B0604030504040204" pitchFamily="34" charset="-128"/>
              </a:rPr>
              <a:t>  This is </a:t>
            </a:r>
            <a:r>
              <a:rPr lang="en-US" altLang="zh-CN" sz="1600" b="1" dirty="0">
                <a:highlight>
                  <a:srgbClr val="FFFF00"/>
                </a:highlight>
                <a:latin typeface="Meiryo" panose="020B0604030504040204" pitchFamily="34" charset="-128"/>
                <a:ea typeface="Meiryo" panose="020B0604030504040204" pitchFamily="34" charset="-128"/>
              </a:rPr>
              <a:t>impacting customer experience</a:t>
            </a:r>
            <a:r>
              <a:rPr lang="en-US" altLang="zh-CN" sz="1600" dirty="0">
                <a:latin typeface="Meiryo" panose="020B0604030504040204" pitchFamily="34" charset="-128"/>
                <a:ea typeface="Meiryo" panose="020B0604030504040204" pitchFamily="34" charset="-128"/>
              </a:rPr>
              <a:t>. </a:t>
            </a:r>
          </a:p>
          <a:p>
            <a:r>
              <a:rPr lang="en-US" altLang="zh-CN" sz="1600" dirty="0">
                <a:latin typeface="Meiryo" panose="020B0604030504040204" pitchFamily="34" charset="-128"/>
                <a:ea typeface="Meiryo" panose="020B0604030504040204" pitchFamily="34" charset="-128"/>
              </a:rPr>
              <a:t>  We would like to make </a:t>
            </a:r>
            <a:r>
              <a:rPr lang="en-US" altLang="zh-CN" sz="1600" dirty="0" err="1">
                <a:latin typeface="Meiryo" panose="020B0604030504040204" pitchFamily="34" charset="-128"/>
                <a:ea typeface="Meiryo" panose="020B0604030504040204" pitchFamily="34" charset="-128"/>
              </a:rPr>
              <a:t>PredictSpring</a:t>
            </a:r>
            <a:r>
              <a:rPr lang="en-US" altLang="zh-CN" sz="1600" dirty="0">
                <a:latin typeface="Meiryo" panose="020B0604030504040204" pitchFamily="34" charset="-128"/>
                <a:ea typeface="Meiryo" panose="020B0604030504040204" pitchFamily="34" charset="-128"/>
              </a:rPr>
              <a:t> POS be able to search customer in real time.</a:t>
            </a:r>
            <a:endParaRPr lang="zh-CN" altLang="en-US" sz="16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90FE7EF-AFBA-6C9C-3718-45D3B9836F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4535" y="847521"/>
            <a:ext cx="505593" cy="52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70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4C642-36D5-B228-EB9A-B05A33BC2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接箭头连接符 78">
            <a:extLst>
              <a:ext uri="{FF2B5EF4-FFF2-40B4-BE49-F238E27FC236}">
                <a16:creationId xmlns:a16="http://schemas.microsoft.com/office/drawing/2014/main" id="{41C1C24E-2298-17D0-E948-E00BCBF210BB}"/>
              </a:ext>
            </a:extLst>
          </p:cNvPr>
          <p:cNvCxnSpPr>
            <a:cxnSpLocks/>
          </p:cNvCxnSpPr>
          <p:nvPr/>
        </p:nvCxnSpPr>
        <p:spPr>
          <a:xfrm>
            <a:off x="1948140" y="2627104"/>
            <a:ext cx="908181" cy="334914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508F402-0179-F215-6FCD-06A496FF3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5825"/>
            <a:ext cx="9144000" cy="447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C26077-CF0F-1EF8-DFC7-6F6BB8DF2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61925"/>
          </a:xfrm>
          <a:prstGeom prst="rect">
            <a:avLst/>
          </a:prstGeom>
        </p:spPr>
      </p:pic>
      <p:cxnSp>
        <p:nvCxnSpPr>
          <p:cNvPr id="45" name="直接箭头连接符 22">
            <a:extLst>
              <a:ext uri="{FF2B5EF4-FFF2-40B4-BE49-F238E27FC236}">
                <a16:creationId xmlns:a16="http://schemas.microsoft.com/office/drawing/2014/main" id="{3E8FA97B-C658-12A5-6CB1-82189AC2F8C4}"/>
              </a:ext>
            </a:extLst>
          </p:cNvPr>
          <p:cNvCxnSpPr>
            <a:cxnSpLocks/>
            <a:stCxn id="31" idx="0"/>
            <a:endCxn id="18" idx="0"/>
          </p:cNvCxnSpPr>
          <p:nvPr/>
        </p:nvCxnSpPr>
        <p:spPr>
          <a:xfrm rot="16200000" flipV="1">
            <a:off x="3603004" y="646721"/>
            <a:ext cx="4413" cy="1799353"/>
          </a:xfrm>
          <a:prstGeom prst="bentConnector3">
            <a:avLst>
              <a:gd name="adj1" fmla="val 5280150"/>
            </a:avLst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98ADF12E-93EA-173B-C93B-1A20A797DCA4}"/>
              </a:ext>
            </a:extLst>
          </p:cNvPr>
          <p:cNvCxnSpPr>
            <a:cxnSpLocks/>
            <a:stCxn id="52" idx="0"/>
            <a:endCxn id="31" idx="2"/>
          </p:cNvCxnSpPr>
          <p:nvPr/>
        </p:nvCxnSpPr>
        <p:spPr>
          <a:xfrm flipV="1">
            <a:off x="4504886" y="1836877"/>
            <a:ext cx="0" cy="463026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5" name="图片 64" descr="图片包含 游戏机&#10;&#10;AI 生成的内容可能不正确。">
            <a:extLst>
              <a:ext uri="{FF2B5EF4-FFF2-40B4-BE49-F238E27FC236}">
                <a16:creationId xmlns:a16="http://schemas.microsoft.com/office/drawing/2014/main" id="{0F3EA13F-262B-5FDE-49C2-FAB32F6F75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839" t="24568" r="13457" b="23580"/>
          <a:stretch>
            <a:fillRect/>
          </a:stretch>
        </p:blipFill>
        <p:spPr>
          <a:xfrm>
            <a:off x="1942140" y="1453408"/>
            <a:ext cx="266700" cy="187628"/>
          </a:xfrm>
          <a:prstGeom prst="rect">
            <a:avLst/>
          </a:prstGeom>
        </p:spPr>
      </p:pic>
      <p:grpSp>
        <p:nvGrpSpPr>
          <p:cNvPr id="73" name="组合 72">
            <a:extLst>
              <a:ext uri="{FF2B5EF4-FFF2-40B4-BE49-F238E27FC236}">
                <a16:creationId xmlns:a16="http://schemas.microsoft.com/office/drawing/2014/main" id="{A07CB435-1E39-9D0A-9E9E-28E21C0BD5E1}"/>
              </a:ext>
            </a:extLst>
          </p:cNvPr>
          <p:cNvGrpSpPr/>
          <p:nvPr/>
        </p:nvGrpSpPr>
        <p:grpSpPr>
          <a:xfrm>
            <a:off x="2830307" y="2832640"/>
            <a:ext cx="1031684" cy="595599"/>
            <a:chOff x="2252623" y="3172529"/>
            <a:chExt cx="1031684" cy="595599"/>
          </a:xfrm>
        </p:grpSpPr>
        <p:sp>
          <p:nvSpPr>
            <p:cNvPr id="72" name="矩形: 圆角 71">
              <a:extLst>
                <a:ext uri="{FF2B5EF4-FFF2-40B4-BE49-F238E27FC236}">
                  <a16:creationId xmlns:a16="http://schemas.microsoft.com/office/drawing/2014/main" id="{C359D67A-5A3E-F3F9-53B8-B8A576C2862E}"/>
                </a:ext>
              </a:extLst>
            </p:cNvPr>
            <p:cNvSpPr/>
            <p:nvPr/>
          </p:nvSpPr>
          <p:spPr>
            <a:xfrm>
              <a:off x="2252623" y="3172529"/>
              <a:ext cx="1031684" cy="595599"/>
            </a:xfrm>
            <a:prstGeom prst="roundRect">
              <a:avLst>
                <a:gd name="adj" fmla="val 632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tx1"/>
                </a:solidFill>
              </a:endParaRPr>
            </a:p>
          </p:txBody>
        </p:sp>
        <p:pic>
          <p:nvPicPr>
            <p:cNvPr id="69" name="图片 68" descr="徽标&#10;&#10;AI 生成的内容可能不正确。">
              <a:extLst>
                <a:ext uri="{FF2B5EF4-FFF2-40B4-BE49-F238E27FC236}">
                  <a16:creationId xmlns:a16="http://schemas.microsoft.com/office/drawing/2014/main" id="{D1C5F4E5-3A6A-2A1E-D6A1-4AE16070D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0452" r="11083"/>
            <a:stretch>
              <a:fillRect/>
            </a:stretch>
          </p:blipFill>
          <p:spPr>
            <a:xfrm>
              <a:off x="2795821" y="3201874"/>
              <a:ext cx="462472" cy="333312"/>
            </a:xfrm>
            <a:prstGeom prst="rect">
              <a:avLst/>
            </a:prstGeom>
          </p:spPr>
        </p:pic>
      </p:grpSp>
      <p:sp>
        <p:nvSpPr>
          <p:cNvPr id="80" name="文本框 79">
            <a:extLst>
              <a:ext uri="{FF2B5EF4-FFF2-40B4-BE49-F238E27FC236}">
                <a16:creationId xmlns:a16="http://schemas.microsoft.com/office/drawing/2014/main" id="{0F47BD2B-A2F7-B4E0-16F2-F93DE96DC1A1}"/>
              </a:ext>
            </a:extLst>
          </p:cNvPr>
          <p:cNvSpPr txBox="1"/>
          <p:nvPr/>
        </p:nvSpPr>
        <p:spPr>
          <a:xfrm>
            <a:off x="2837511" y="2881434"/>
            <a:ext cx="66236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" dirty="0"/>
              <a:t>Registration</a:t>
            </a:r>
          </a:p>
        </p:txBody>
      </p: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D110DBCC-1B83-BC3D-70CD-CF2A416E35DE}"/>
              </a:ext>
            </a:extLst>
          </p:cNvPr>
          <p:cNvGrpSpPr/>
          <p:nvPr/>
        </p:nvGrpSpPr>
        <p:grpSpPr>
          <a:xfrm>
            <a:off x="5311854" y="3992636"/>
            <a:ext cx="1031684" cy="595599"/>
            <a:chOff x="3796001" y="3452848"/>
            <a:chExt cx="1031684" cy="595599"/>
          </a:xfrm>
        </p:grpSpPr>
        <p:sp>
          <p:nvSpPr>
            <p:cNvPr id="82" name="矩形: 圆角 81">
              <a:extLst>
                <a:ext uri="{FF2B5EF4-FFF2-40B4-BE49-F238E27FC236}">
                  <a16:creationId xmlns:a16="http://schemas.microsoft.com/office/drawing/2014/main" id="{F5589A30-BA0A-2A3A-EFC7-0C4DE3EB0611}"/>
                </a:ext>
              </a:extLst>
            </p:cNvPr>
            <p:cNvSpPr/>
            <p:nvPr/>
          </p:nvSpPr>
          <p:spPr>
            <a:xfrm>
              <a:off x="3796001" y="3452848"/>
              <a:ext cx="1031684" cy="595599"/>
            </a:xfrm>
            <a:prstGeom prst="roundRect">
              <a:avLst>
                <a:gd name="adj" fmla="val 632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tx1"/>
                </a:solidFill>
              </a:endParaRPr>
            </a:p>
          </p:txBody>
        </p:sp>
        <p:pic>
          <p:nvPicPr>
            <p:cNvPr id="85" name="图片 84" descr="图片包含 形状&#10;&#10;AI 生成的内容可能不正确。">
              <a:extLst>
                <a:ext uri="{FF2B5EF4-FFF2-40B4-BE49-F238E27FC236}">
                  <a16:creationId xmlns:a16="http://schemas.microsoft.com/office/drawing/2014/main" id="{73A2EF89-67F5-7B6D-33AC-17C0CD1DE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6333" t="35807" r="14833" b="35168"/>
            <a:stretch>
              <a:fillRect/>
            </a:stretch>
          </p:blipFill>
          <p:spPr>
            <a:xfrm>
              <a:off x="4143846" y="3464539"/>
              <a:ext cx="663047" cy="146087"/>
            </a:xfrm>
            <a:prstGeom prst="rect">
              <a:avLst/>
            </a:prstGeom>
          </p:spPr>
        </p:pic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C33E5955-E2BB-DA72-4C7B-B19F3F8F1BC0}"/>
              </a:ext>
            </a:extLst>
          </p:cNvPr>
          <p:cNvGrpSpPr/>
          <p:nvPr/>
        </p:nvGrpSpPr>
        <p:grpSpPr>
          <a:xfrm>
            <a:off x="262701" y="4508830"/>
            <a:ext cx="811608" cy="292160"/>
            <a:chOff x="7069513" y="1340566"/>
            <a:chExt cx="811608" cy="292160"/>
          </a:xfrm>
        </p:grpSpPr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A55331E3-BAC3-D7E6-0D80-CE0B37DE84A7}"/>
                </a:ext>
              </a:extLst>
            </p:cNvPr>
            <p:cNvCxnSpPr>
              <a:cxnSpLocks/>
            </p:cNvCxnSpPr>
            <p:nvPr/>
          </p:nvCxnSpPr>
          <p:spPr>
            <a:xfrm>
              <a:off x="7069513" y="1425205"/>
              <a:ext cx="224790" cy="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3CF385FC-DD32-B49E-A871-3A9CB0190994}"/>
                </a:ext>
              </a:extLst>
            </p:cNvPr>
            <p:cNvSpPr txBox="1"/>
            <p:nvPr/>
          </p:nvSpPr>
          <p:spPr>
            <a:xfrm>
              <a:off x="7322955" y="1340566"/>
              <a:ext cx="55816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00" dirty="0"/>
                <a:t>Realtime API</a:t>
              </a:r>
              <a:endParaRPr lang="zh-CN" altLang="en-US" sz="500" dirty="0"/>
            </a:p>
          </p:txBody>
        </p:sp>
        <p:cxnSp>
          <p:nvCxnSpPr>
            <p:cNvPr id="87" name="直接箭头连接符 86">
              <a:extLst>
                <a:ext uri="{FF2B5EF4-FFF2-40B4-BE49-F238E27FC236}">
                  <a16:creationId xmlns:a16="http://schemas.microsoft.com/office/drawing/2014/main" id="{13BF0D8A-EC25-8DD3-D3ED-489D341B62CF}"/>
                </a:ext>
              </a:extLst>
            </p:cNvPr>
            <p:cNvCxnSpPr>
              <a:cxnSpLocks/>
            </p:cNvCxnSpPr>
            <p:nvPr/>
          </p:nvCxnSpPr>
          <p:spPr>
            <a:xfrm>
              <a:off x="7069513" y="1557758"/>
              <a:ext cx="224790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2EF4B0F3-B0DD-489D-E3D4-B7409643222D}"/>
                </a:ext>
              </a:extLst>
            </p:cNvPr>
            <p:cNvSpPr txBox="1"/>
            <p:nvPr/>
          </p:nvSpPr>
          <p:spPr>
            <a:xfrm>
              <a:off x="7321351" y="1463449"/>
              <a:ext cx="287258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00"/>
                <a:t>File</a:t>
              </a:r>
              <a:endParaRPr lang="zh-CN" altLang="en-US" sz="500"/>
            </a:p>
          </p:txBody>
        </p:sp>
      </p:grp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5E3A30AF-373A-0B57-B3B9-4F57CDEBFC56}"/>
              </a:ext>
            </a:extLst>
          </p:cNvPr>
          <p:cNvCxnSpPr>
            <a:cxnSpLocks/>
            <a:stCxn id="72" idx="2"/>
            <a:endCxn id="82" idx="0"/>
          </p:cNvCxnSpPr>
          <p:nvPr/>
        </p:nvCxnSpPr>
        <p:spPr>
          <a:xfrm rot="16200000" flipH="1">
            <a:off x="4304724" y="2469663"/>
            <a:ext cx="564397" cy="248154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2" name="图片 91" descr="文本, 图标&#10;&#10;AI 生成的内容可能不正确。">
            <a:extLst>
              <a:ext uri="{FF2B5EF4-FFF2-40B4-BE49-F238E27FC236}">
                <a16:creationId xmlns:a16="http://schemas.microsoft.com/office/drawing/2014/main" id="{F6777AB1-5385-8D8C-5D8F-DFA2E797962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2603" t="16970" r="22475" b="16902"/>
          <a:stretch>
            <a:fillRect/>
          </a:stretch>
        </p:blipFill>
        <p:spPr>
          <a:xfrm rot="10800000">
            <a:off x="3603442" y="3449255"/>
            <a:ext cx="190358" cy="229198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9EC1FF24-43B5-9F38-EE4B-3F1CAD9B83A8}"/>
              </a:ext>
            </a:extLst>
          </p:cNvPr>
          <p:cNvSpPr txBox="1"/>
          <p:nvPr/>
        </p:nvSpPr>
        <p:spPr>
          <a:xfrm>
            <a:off x="1967275" y="2450209"/>
            <a:ext cx="665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/>
              <a:t>Registration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E5EA13A-A078-640E-1A74-BA3F56B970BF}"/>
              </a:ext>
            </a:extLst>
          </p:cNvPr>
          <p:cNvSpPr txBox="1"/>
          <p:nvPr/>
        </p:nvSpPr>
        <p:spPr>
          <a:xfrm>
            <a:off x="1937950" y="3879496"/>
            <a:ext cx="9459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/>
              <a:t>Purchase in store</a:t>
            </a: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09ACE418-128C-8FD5-3F0B-016BA331F953}"/>
              </a:ext>
            </a:extLst>
          </p:cNvPr>
          <p:cNvCxnSpPr>
            <a:cxnSpLocks/>
            <a:stCxn id="108" idx="3"/>
            <a:endCxn id="52" idx="2"/>
          </p:cNvCxnSpPr>
          <p:nvPr/>
        </p:nvCxnSpPr>
        <p:spPr>
          <a:xfrm flipV="1">
            <a:off x="1772227" y="2676370"/>
            <a:ext cx="2732659" cy="1155274"/>
          </a:xfrm>
          <a:prstGeom prst="bentConnector2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1C75C95B-1F41-FCE6-A86F-E54AC768B1B6}"/>
              </a:ext>
            </a:extLst>
          </p:cNvPr>
          <p:cNvSpPr/>
          <p:nvPr/>
        </p:nvSpPr>
        <p:spPr>
          <a:xfrm>
            <a:off x="5310663" y="1962268"/>
            <a:ext cx="1031683" cy="1107303"/>
          </a:xfrm>
          <a:prstGeom prst="roundRect">
            <a:avLst>
              <a:gd name="adj" fmla="val 458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>
              <a:solidFill>
                <a:schemeClr val="tx1"/>
              </a:solidFill>
            </a:endParaRPr>
          </a:p>
        </p:txBody>
      </p: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D88D66A3-9E0E-7C05-F30C-31DE8FA77E70}"/>
              </a:ext>
            </a:extLst>
          </p:cNvPr>
          <p:cNvCxnSpPr>
            <a:cxnSpLocks/>
            <a:stCxn id="52" idx="3"/>
          </p:cNvCxnSpPr>
          <p:nvPr/>
        </p:nvCxnSpPr>
        <p:spPr>
          <a:xfrm flipV="1">
            <a:off x="4836409" y="2488136"/>
            <a:ext cx="478541" cy="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B37B7D5C-BC2A-8068-73F6-B5AF54E65D27}"/>
              </a:ext>
            </a:extLst>
          </p:cNvPr>
          <p:cNvGrpSpPr/>
          <p:nvPr/>
        </p:nvGrpSpPr>
        <p:grpSpPr>
          <a:xfrm>
            <a:off x="3835977" y="1548604"/>
            <a:ext cx="1337818" cy="288273"/>
            <a:chOff x="3835977" y="1490313"/>
            <a:chExt cx="1640898" cy="376467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0B6126C6-D9F5-552B-44C0-7959622B94E8}"/>
                </a:ext>
              </a:extLst>
            </p:cNvPr>
            <p:cNvSpPr/>
            <p:nvPr/>
          </p:nvSpPr>
          <p:spPr>
            <a:xfrm>
              <a:off x="3835977" y="1490313"/>
              <a:ext cx="1640898" cy="37646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tx1"/>
                </a:solidFill>
              </a:endParaRPr>
            </a:p>
          </p:txBody>
        </p:sp>
        <p:pic>
          <p:nvPicPr>
            <p:cNvPr id="61" name="图片 60" descr="徽标&#10;&#10;AI 生成的内容可能不正确。">
              <a:extLst>
                <a:ext uri="{FF2B5EF4-FFF2-40B4-BE49-F238E27FC236}">
                  <a16:creationId xmlns:a16="http://schemas.microsoft.com/office/drawing/2014/main" id="{3C1270F2-E457-DEEE-C925-A88FCC4F5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71731" y="1519457"/>
              <a:ext cx="1569389" cy="306764"/>
            </a:xfrm>
            <a:prstGeom prst="rect">
              <a:avLst/>
            </a:prstGeom>
          </p:spPr>
        </p:pic>
      </p:grpSp>
      <p:grpSp>
        <p:nvGrpSpPr>
          <p:cNvPr id="126" name="组合 125">
            <a:extLst>
              <a:ext uri="{FF2B5EF4-FFF2-40B4-BE49-F238E27FC236}">
                <a16:creationId xmlns:a16="http://schemas.microsoft.com/office/drawing/2014/main" id="{566A951F-E2DE-F6CB-50D1-93775A3D946D}"/>
              </a:ext>
            </a:extLst>
          </p:cNvPr>
          <p:cNvGrpSpPr/>
          <p:nvPr/>
        </p:nvGrpSpPr>
        <p:grpSpPr>
          <a:xfrm>
            <a:off x="740545" y="3296932"/>
            <a:ext cx="1039511" cy="968579"/>
            <a:chOff x="957150" y="3350334"/>
            <a:chExt cx="1039511" cy="968579"/>
          </a:xfrm>
        </p:grpSpPr>
        <p:grpSp>
          <p:nvGrpSpPr>
            <p:cNvPr id="109" name="组合 108">
              <a:extLst>
                <a:ext uri="{FF2B5EF4-FFF2-40B4-BE49-F238E27FC236}">
                  <a16:creationId xmlns:a16="http://schemas.microsoft.com/office/drawing/2014/main" id="{9DAF75C3-400B-5645-C7FB-7DC6D3075455}"/>
                </a:ext>
              </a:extLst>
            </p:cNvPr>
            <p:cNvGrpSpPr/>
            <p:nvPr/>
          </p:nvGrpSpPr>
          <p:grpSpPr>
            <a:xfrm>
              <a:off x="957150" y="3451179"/>
              <a:ext cx="1039511" cy="867734"/>
              <a:chOff x="957150" y="3451179"/>
              <a:chExt cx="1039511" cy="867734"/>
            </a:xfrm>
          </p:grpSpPr>
          <p:sp>
            <p:nvSpPr>
              <p:cNvPr id="108" name="矩形: 圆角 107">
                <a:extLst>
                  <a:ext uri="{FF2B5EF4-FFF2-40B4-BE49-F238E27FC236}">
                    <a16:creationId xmlns:a16="http://schemas.microsoft.com/office/drawing/2014/main" id="{82B3F716-64DB-A348-9819-1DD685E9BCEF}"/>
                  </a:ext>
                </a:extLst>
              </p:cNvPr>
              <p:cNvSpPr/>
              <p:nvPr/>
            </p:nvSpPr>
            <p:spPr>
              <a:xfrm>
                <a:off x="957150" y="3451179"/>
                <a:ext cx="1031682" cy="867734"/>
              </a:xfrm>
              <a:prstGeom prst="roundRect">
                <a:avLst>
                  <a:gd name="adj" fmla="val 7043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chemeClr val="tx1"/>
                  </a:solidFill>
                </a:endParaRPr>
              </a:p>
            </p:txBody>
          </p:sp>
          <p:pic>
            <p:nvPicPr>
              <p:cNvPr id="43" name="图片 42" descr="电子计算机&#10;&#10;AI 生成的内容可能不正确。">
                <a:extLst>
                  <a:ext uri="{FF2B5EF4-FFF2-40B4-BE49-F238E27FC236}">
                    <a16:creationId xmlns:a16="http://schemas.microsoft.com/office/drawing/2014/main" id="{1CAC8369-2478-5448-F1EC-E44895B621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32003" y="3671984"/>
                <a:ext cx="464658" cy="464658"/>
              </a:xfrm>
              <a:prstGeom prst="rect">
                <a:avLst/>
              </a:prstGeom>
            </p:spPr>
          </p:pic>
        </p:grpSp>
        <p:sp>
          <p:nvSpPr>
            <p:cNvPr id="121" name="文本框 120">
              <a:extLst>
                <a:ext uri="{FF2B5EF4-FFF2-40B4-BE49-F238E27FC236}">
                  <a16:creationId xmlns:a16="http://schemas.microsoft.com/office/drawing/2014/main" id="{54DA4450-6D1C-8C34-6A80-2C7E60572995}"/>
                </a:ext>
              </a:extLst>
            </p:cNvPr>
            <p:cNvSpPr txBox="1"/>
            <p:nvPr/>
          </p:nvSpPr>
          <p:spPr>
            <a:xfrm>
              <a:off x="971944" y="3350334"/>
              <a:ext cx="458817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zh-CN" sz="900"/>
                <a:t>store</a:t>
              </a:r>
              <a:endParaRPr lang="zh-CN" altLang="en-US" sz="2000"/>
            </a:p>
          </p:txBody>
        </p:sp>
      </p:grpSp>
      <p:grpSp>
        <p:nvGrpSpPr>
          <p:cNvPr id="125" name="组合 124">
            <a:extLst>
              <a:ext uri="{FF2B5EF4-FFF2-40B4-BE49-F238E27FC236}">
                <a16:creationId xmlns:a16="http://schemas.microsoft.com/office/drawing/2014/main" id="{D1C8FE14-0E60-B663-99E2-BCA2CDEEE2F5}"/>
              </a:ext>
            </a:extLst>
          </p:cNvPr>
          <p:cNvGrpSpPr/>
          <p:nvPr/>
        </p:nvGrpSpPr>
        <p:grpSpPr>
          <a:xfrm>
            <a:off x="742559" y="2206242"/>
            <a:ext cx="1031682" cy="812490"/>
            <a:chOff x="959840" y="2257081"/>
            <a:chExt cx="1031682" cy="812490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14B0CD9D-4EAA-19AD-EF99-4B6DDEFF55C0}"/>
                </a:ext>
              </a:extLst>
            </p:cNvPr>
            <p:cNvSpPr/>
            <p:nvPr/>
          </p:nvSpPr>
          <p:spPr>
            <a:xfrm>
              <a:off x="959840" y="2299903"/>
              <a:ext cx="1031682" cy="769668"/>
            </a:xfrm>
            <a:prstGeom prst="roundRect">
              <a:avLst>
                <a:gd name="adj" fmla="val 704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tx1"/>
                </a:solidFill>
              </a:endParaRPr>
            </a:p>
          </p:txBody>
        </p:sp>
        <p:pic>
          <p:nvPicPr>
            <p:cNvPr id="21" name="图片 20" descr="形状&#10;&#10;AI 生成的内容可能不正确。">
              <a:extLst>
                <a:ext uri="{FF2B5EF4-FFF2-40B4-BE49-F238E27FC236}">
                  <a16:creationId xmlns:a16="http://schemas.microsoft.com/office/drawing/2014/main" id="{B551537D-1CD7-2313-2A09-CAC0D5097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22420" t="3354" r="23480" b="3206"/>
            <a:stretch>
              <a:fillRect/>
            </a:stretch>
          </p:blipFill>
          <p:spPr>
            <a:xfrm>
              <a:off x="1630080" y="2493560"/>
              <a:ext cx="281257" cy="485775"/>
            </a:xfrm>
            <a:prstGeom prst="rect">
              <a:avLst/>
            </a:prstGeom>
          </p:spPr>
        </p:pic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67CAD6B1-8457-8614-3C50-DF4FD1CEDE63}"/>
                </a:ext>
              </a:extLst>
            </p:cNvPr>
            <p:cNvSpPr txBox="1"/>
            <p:nvPr/>
          </p:nvSpPr>
          <p:spPr>
            <a:xfrm>
              <a:off x="971808" y="2257081"/>
              <a:ext cx="498386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zh-CN" sz="900" dirty="0"/>
                <a:t>online</a:t>
              </a:r>
              <a:endParaRPr lang="zh-CN" altLang="en-US" sz="2000" dirty="0"/>
            </a:p>
          </p:txBody>
        </p:sp>
      </p:grpSp>
      <p:sp>
        <p:nvSpPr>
          <p:cNvPr id="137" name="文本框 136">
            <a:extLst>
              <a:ext uri="{FF2B5EF4-FFF2-40B4-BE49-F238E27FC236}">
                <a16:creationId xmlns:a16="http://schemas.microsoft.com/office/drawing/2014/main" id="{EAB9B019-7874-3266-F8E3-5E588A2D04D3}"/>
              </a:ext>
            </a:extLst>
          </p:cNvPr>
          <p:cNvSpPr txBox="1"/>
          <p:nvPr/>
        </p:nvSpPr>
        <p:spPr>
          <a:xfrm>
            <a:off x="1534953" y="3004752"/>
            <a:ext cx="665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/>
              <a:t>Registration</a:t>
            </a:r>
          </a:p>
        </p:txBody>
      </p:sp>
      <p:cxnSp>
        <p:nvCxnSpPr>
          <p:cNvPr id="32" name="直接箭头连接符 105">
            <a:extLst>
              <a:ext uri="{FF2B5EF4-FFF2-40B4-BE49-F238E27FC236}">
                <a16:creationId xmlns:a16="http://schemas.microsoft.com/office/drawing/2014/main" id="{FAA7D9EB-7935-000E-D9BA-904E8711008B}"/>
              </a:ext>
            </a:extLst>
          </p:cNvPr>
          <p:cNvCxnSpPr>
            <a:cxnSpLocks/>
            <a:stCxn id="72" idx="3"/>
            <a:endCxn id="26" idx="2"/>
          </p:cNvCxnSpPr>
          <p:nvPr/>
        </p:nvCxnSpPr>
        <p:spPr>
          <a:xfrm flipV="1">
            <a:off x="3861991" y="2576857"/>
            <a:ext cx="311370" cy="553583"/>
          </a:xfrm>
          <a:prstGeom prst="straightConnector1">
            <a:avLst/>
          </a:prstGeom>
          <a:ln>
            <a:solidFill>
              <a:schemeClr val="accent1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D9C371BC-7C53-8AC7-28E7-5D0EFD08114A}"/>
              </a:ext>
            </a:extLst>
          </p:cNvPr>
          <p:cNvCxnSpPr>
            <a:cxnSpLocks/>
            <a:stCxn id="56" idx="2"/>
            <a:endCxn id="18" idx="3"/>
          </p:cNvCxnSpPr>
          <p:nvPr/>
        </p:nvCxnSpPr>
        <p:spPr>
          <a:xfrm flipH="1" flipV="1">
            <a:off x="3139858" y="1683337"/>
            <a:ext cx="1033503" cy="729948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图片 52">
            <a:extLst>
              <a:ext uri="{FF2B5EF4-FFF2-40B4-BE49-F238E27FC236}">
                <a16:creationId xmlns:a16="http://schemas.microsoft.com/office/drawing/2014/main" id="{1BF55184-E94F-B73A-12C3-067BE2FE21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40652" y="249985"/>
            <a:ext cx="509476" cy="509476"/>
          </a:xfrm>
          <a:prstGeom prst="rect">
            <a:avLst/>
          </a:prstGeom>
        </p:spPr>
      </p:pic>
      <p:pic>
        <p:nvPicPr>
          <p:cNvPr id="63" name="图片 62" descr="图片包含 文本&#10;&#10;AI 生成的内容可能不正确。">
            <a:extLst>
              <a:ext uri="{FF2B5EF4-FFF2-40B4-BE49-F238E27FC236}">
                <a16:creationId xmlns:a16="http://schemas.microsoft.com/office/drawing/2014/main" id="{66516F4C-4469-C309-9648-A28AE785579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75345" y="1994725"/>
            <a:ext cx="902318" cy="338369"/>
          </a:xfrm>
          <a:prstGeom prst="rect">
            <a:avLst/>
          </a:prstGeom>
        </p:spPr>
      </p:pic>
      <p:pic>
        <p:nvPicPr>
          <p:cNvPr id="66" name="内容占位符 4" descr="形状, 图标, 圆圈&#10;&#10;AI 生成的内容可能不正确。">
            <a:extLst>
              <a:ext uri="{FF2B5EF4-FFF2-40B4-BE49-F238E27FC236}">
                <a16:creationId xmlns:a16="http://schemas.microsoft.com/office/drawing/2014/main" id="{5F85B74B-A255-C5DA-A45A-D1C3895D75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77663" y="4270832"/>
            <a:ext cx="530158" cy="530158"/>
          </a:xfrm>
          <a:prstGeom prst="rect">
            <a:avLst/>
          </a:prstGeom>
        </p:spPr>
      </p:pic>
      <p:grpSp>
        <p:nvGrpSpPr>
          <p:cNvPr id="58" name="组合 57">
            <a:extLst>
              <a:ext uri="{FF2B5EF4-FFF2-40B4-BE49-F238E27FC236}">
                <a16:creationId xmlns:a16="http://schemas.microsoft.com/office/drawing/2014/main" id="{E78EE1F1-8E53-49F1-80DE-55ACBC3F0E66}"/>
              </a:ext>
            </a:extLst>
          </p:cNvPr>
          <p:cNvGrpSpPr/>
          <p:nvPr/>
        </p:nvGrpSpPr>
        <p:grpSpPr>
          <a:xfrm>
            <a:off x="4173361" y="2299903"/>
            <a:ext cx="663048" cy="376467"/>
            <a:chOff x="4173361" y="2299903"/>
            <a:chExt cx="663048" cy="376467"/>
          </a:xfrm>
        </p:grpSpPr>
        <p:sp>
          <p:nvSpPr>
            <p:cNvPr id="52" name="矩形: 圆角 51">
              <a:extLst>
                <a:ext uri="{FF2B5EF4-FFF2-40B4-BE49-F238E27FC236}">
                  <a16:creationId xmlns:a16="http://schemas.microsoft.com/office/drawing/2014/main" id="{481A2F03-8034-2351-DEB9-CF3C0FD276EA}"/>
                </a:ext>
              </a:extLst>
            </p:cNvPr>
            <p:cNvSpPr/>
            <p:nvPr/>
          </p:nvSpPr>
          <p:spPr>
            <a:xfrm>
              <a:off x="4173362" y="2299903"/>
              <a:ext cx="663047" cy="37646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>
                  <a:solidFill>
                    <a:schemeClr val="tx1"/>
                  </a:solidFill>
                </a:rPr>
                <a:t>DOMS</a:t>
              </a:r>
              <a:endParaRPr lang="zh-CN" altLang="en-US" sz="900">
                <a:solidFill>
                  <a:schemeClr val="tx1"/>
                </a:solidFill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B7EBB462-1D98-A1F8-A9EC-0927F3048656}"/>
                </a:ext>
              </a:extLst>
            </p:cNvPr>
            <p:cNvSpPr/>
            <p:nvPr/>
          </p:nvSpPr>
          <p:spPr>
            <a:xfrm>
              <a:off x="4173361" y="2553997"/>
              <a:ext cx="45719" cy="45719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E7A01DAC-219B-111B-3F36-C5A0E647C55E}"/>
                </a:ext>
              </a:extLst>
            </p:cNvPr>
            <p:cNvSpPr/>
            <p:nvPr/>
          </p:nvSpPr>
          <p:spPr>
            <a:xfrm>
              <a:off x="4173361" y="2470700"/>
              <a:ext cx="45719" cy="45719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C173A9E8-3CC0-4CA7-3D8C-12DC9374EAD0}"/>
                </a:ext>
              </a:extLst>
            </p:cNvPr>
            <p:cNvSpPr/>
            <p:nvPr/>
          </p:nvSpPr>
          <p:spPr>
            <a:xfrm>
              <a:off x="4173361" y="2390425"/>
              <a:ext cx="45719" cy="45719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15F362E9-132C-7E3D-5D55-464DEC07541E}"/>
              </a:ext>
            </a:extLst>
          </p:cNvPr>
          <p:cNvGrpSpPr/>
          <p:nvPr/>
        </p:nvGrpSpPr>
        <p:grpSpPr>
          <a:xfrm>
            <a:off x="2271207" y="1544191"/>
            <a:ext cx="868651" cy="278291"/>
            <a:chOff x="2271207" y="1544191"/>
            <a:chExt cx="868651" cy="278291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7ECD3831-84EC-8393-B058-5E386F75799B}"/>
                </a:ext>
              </a:extLst>
            </p:cNvPr>
            <p:cNvSpPr/>
            <p:nvPr/>
          </p:nvSpPr>
          <p:spPr>
            <a:xfrm>
              <a:off x="2271207" y="1544191"/>
              <a:ext cx="868651" cy="27829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tx1"/>
                </a:solidFill>
              </a:endParaRPr>
            </a:p>
          </p:txBody>
        </p:sp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2771AB82-253A-EAB2-F0E1-987931E27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337542" y="1564190"/>
              <a:ext cx="750948" cy="215436"/>
            </a:xfrm>
            <a:prstGeom prst="rect">
              <a:avLst/>
            </a:prstGeom>
          </p:spPr>
        </p:pic>
      </p:grpSp>
      <p:cxnSp>
        <p:nvCxnSpPr>
          <p:cNvPr id="76" name="直接箭头连接符 92">
            <a:extLst>
              <a:ext uri="{FF2B5EF4-FFF2-40B4-BE49-F238E27FC236}">
                <a16:creationId xmlns:a16="http://schemas.microsoft.com/office/drawing/2014/main" id="{A6DB12A4-2910-2318-BA99-9E7DDC03C221}"/>
              </a:ext>
            </a:extLst>
          </p:cNvPr>
          <p:cNvCxnSpPr>
            <a:cxnSpLocks/>
          </p:cNvCxnSpPr>
          <p:nvPr/>
        </p:nvCxnSpPr>
        <p:spPr>
          <a:xfrm flipH="1" flipV="1">
            <a:off x="2705533" y="1822482"/>
            <a:ext cx="640616" cy="101015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09235681-5FB8-0E26-A837-CCA03980DD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000412"/>
              </p:ext>
            </p:extLst>
          </p:nvPr>
        </p:nvGraphicFramePr>
        <p:xfrm>
          <a:off x="5659699" y="1538272"/>
          <a:ext cx="3390429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73">
                  <a:extLst>
                    <a:ext uri="{9D8B030D-6E8A-4147-A177-3AD203B41FA5}">
                      <a16:colId xmlns:a16="http://schemas.microsoft.com/office/drawing/2014/main" val="3626103968"/>
                    </a:ext>
                  </a:extLst>
                </a:gridCol>
                <a:gridCol w="3143656">
                  <a:extLst>
                    <a:ext uri="{9D8B030D-6E8A-4147-A177-3AD203B41FA5}">
                      <a16:colId xmlns:a16="http://schemas.microsoft.com/office/drawing/2014/main" val="2423106262"/>
                    </a:ext>
                  </a:extLst>
                </a:gridCol>
              </a:tblGrid>
              <a:tr h="194766">
                <a:tc>
                  <a:txBody>
                    <a:bodyPr/>
                    <a:lstStyle/>
                    <a:p>
                      <a:r>
                        <a:rPr lang="en-US" altLang="zh-CN" sz="700">
                          <a:solidFill>
                            <a:schemeClr val="tx1"/>
                          </a:solidFill>
                        </a:rPr>
                        <a:t>#</a:t>
                      </a:r>
                      <a:endParaRPr lang="zh-CN" altLang="en-US" sz="7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70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zh-CN" altLang="en-US" sz="7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250862"/>
                  </a:ext>
                </a:extLst>
              </a:tr>
              <a:tr h="194766">
                <a:tc>
                  <a:txBody>
                    <a:bodyPr/>
                    <a:lstStyle/>
                    <a:p>
                      <a:r>
                        <a:rPr lang="en-US" altLang="zh-CN" sz="70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7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0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00">
                          <a:solidFill>
                            <a:schemeClr val="tx1"/>
                          </a:solidFill>
                        </a:rPr>
                        <a:t>Customer register via </a:t>
                      </a:r>
                      <a:r>
                        <a:rPr lang="en-US" altLang="zh-CN" sz="700" err="1">
                          <a:solidFill>
                            <a:schemeClr val="tx1"/>
                          </a:solidFill>
                        </a:rPr>
                        <a:t>ecom</a:t>
                      </a:r>
                      <a:r>
                        <a:rPr lang="en-US" altLang="zh-CN" sz="700">
                          <a:solidFill>
                            <a:schemeClr val="tx1"/>
                          </a:solidFill>
                        </a:rPr>
                        <a:t> sign-up page</a:t>
                      </a:r>
                      <a:endParaRPr lang="zh-CN" altLang="en-US" sz="7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508151"/>
                  </a:ext>
                </a:extLst>
              </a:tr>
              <a:tr h="194766">
                <a:tc>
                  <a:txBody>
                    <a:bodyPr/>
                    <a:lstStyle/>
                    <a:p>
                      <a:r>
                        <a:rPr lang="en-US" altLang="zh-CN" sz="70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7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700">
                          <a:solidFill>
                            <a:schemeClr val="tx1"/>
                          </a:solidFill>
                        </a:rPr>
                        <a:t>API call to Cordial: create/update contact</a:t>
                      </a:r>
                      <a:endParaRPr lang="zh-CN" altLang="en-US" sz="7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011561"/>
                  </a:ext>
                </a:extLst>
              </a:tr>
              <a:tr h="194766">
                <a:tc>
                  <a:txBody>
                    <a:bodyPr/>
                    <a:lstStyle/>
                    <a:p>
                      <a:r>
                        <a:rPr lang="en-US" altLang="zh-CN" sz="70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7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700" dirty="0">
                          <a:solidFill>
                            <a:schemeClr val="tx1"/>
                          </a:solidFill>
                        </a:rPr>
                        <a:t>API call to DOMS, create Loyalty account</a:t>
                      </a:r>
                      <a:endParaRPr lang="zh-CN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180800"/>
                  </a:ext>
                </a:extLst>
              </a:tr>
              <a:tr h="194766">
                <a:tc>
                  <a:txBody>
                    <a:bodyPr/>
                    <a:lstStyle/>
                    <a:p>
                      <a:r>
                        <a:rPr lang="en-US" altLang="zh-CN" sz="70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7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700" dirty="0">
                          <a:solidFill>
                            <a:schemeClr val="tx1"/>
                          </a:solidFill>
                        </a:rPr>
                        <a:t>API call to </a:t>
                      </a:r>
                      <a:r>
                        <a:rPr lang="en-US" altLang="zh-CN" sz="700" dirty="0" err="1">
                          <a:solidFill>
                            <a:schemeClr val="tx1"/>
                          </a:solidFill>
                        </a:rPr>
                        <a:t>LoyaltyPlus</a:t>
                      </a:r>
                      <a:r>
                        <a:rPr lang="en-US" altLang="zh-CN" sz="700" dirty="0">
                          <a:solidFill>
                            <a:schemeClr val="tx1"/>
                          </a:solidFill>
                        </a:rPr>
                        <a:t>: create Loyalty account (enrollment)</a:t>
                      </a:r>
                      <a:endParaRPr lang="zh-CN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218998"/>
                  </a:ext>
                </a:extLst>
              </a:tr>
              <a:tr h="194766">
                <a:tc>
                  <a:txBody>
                    <a:bodyPr/>
                    <a:lstStyle/>
                    <a:p>
                      <a:r>
                        <a:rPr lang="en-US" altLang="zh-CN" sz="70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z="7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700" dirty="0">
                          <a:solidFill>
                            <a:schemeClr val="tx1"/>
                          </a:solidFill>
                        </a:rPr>
                        <a:t>API call to Cordial: Loyalty triggers email sending by API</a:t>
                      </a:r>
                      <a:endParaRPr lang="zh-CN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398402"/>
                  </a:ext>
                </a:extLst>
              </a:tr>
              <a:tr h="194766">
                <a:tc>
                  <a:txBody>
                    <a:bodyPr/>
                    <a:lstStyle/>
                    <a:p>
                      <a:r>
                        <a:rPr lang="en-US" altLang="zh-CN" sz="70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CN" altLang="en-US" sz="7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700" dirty="0">
                          <a:solidFill>
                            <a:schemeClr val="tx1"/>
                          </a:solidFill>
                        </a:rPr>
                        <a:t>Send Loyalty welcome email with </a:t>
                      </a:r>
                      <a:r>
                        <a:rPr lang="en-US" altLang="zh-CN" sz="700" b="1" dirty="0">
                          <a:solidFill>
                            <a:schemeClr val="tx1"/>
                          </a:solidFill>
                        </a:rPr>
                        <a:t>coupon</a:t>
                      </a:r>
                      <a:endParaRPr lang="zh-CN" alt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468103"/>
                  </a:ext>
                </a:extLst>
              </a:tr>
              <a:tr h="194766">
                <a:tc>
                  <a:txBody>
                    <a:bodyPr/>
                    <a:lstStyle/>
                    <a:p>
                      <a:r>
                        <a:rPr lang="en-US" altLang="zh-CN" sz="70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CN" altLang="en-US" sz="7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700" dirty="0">
                          <a:solidFill>
                            <a:schemeClr val="tx1"/>
                          </a:solidFill>
                        </a:rPr>
                        <a:t>Daily batch file to Amperity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917153"/>
                  </a:ext>
                </a:extLst>
              </a:tr>
              <a:tr h="194766">
                <a:tc>
                  <a:txBody>
                    <a:bodyPr/>
                    <a:lstStyle/>
                    <a:p>
                      <a:r>
                        <a:rPr lang="en-US" altLang="zh-CN" sz="70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CN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700" dirty="0">
                          <a:solidFill>
                            <a:schemeClr val="tx1"/>
                          </a:solidFill>
                        </a:rPr>
                        <a:t>Daily batch file to Retail AWS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826596"/>
                  </a:ext>
                </a:extLst>
              </a:tr>
              <a:tr h="194766">
                <a:tc>
                  <a:txBody>
                    <a:bodyPr/>
                    <a:lstStyle/>
                    <a:p>
                      <a:r>
                        <a:rPr lang="en-US" altLang="zh-CN" sz="700" b="1" dirty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zh-CN" altLang="en-US" sz="7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700" b="1" dirty="0">
                          <a:solidFill>
                            <a:srgbClr val="FF0000"/>
                          </a:solidFill>
                        </a:rPr>
                        <a:t>SFCC call Retail AWS API to register customer</a:t>
                      </a:r>
                      <a:endParaRPr lang="zh-CN" altLang="en-US" sz="7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920195"/>
                  </a:ext>
                </a:extLst>
              </a:tr>
            </a:tbl>
          </a:graphicData>
        </a:graphic>
      </p:graphicFrame>
      <p:sp>
        <p:nvSpPr>
          <p:cNvPr id="15" name="椭圆 14">
            <a:extLst>
              <a:ext uri="{FF2B5EF4-FFF2-40B4-BE49-F238E27FC236}">
                <a16:creationId xmlns:a16="http://schemas.microsoft.com/office/drawing/2014/main" id="{291F61C1-ED69-CD46-BE2E-61389102D5B0}"/>
              </a:ext>
            </a:extLst>
          </p:cNvPr>
          <p:cNvSpPr/>
          <p:nvPr/>
        </p:nvSpPr>
        <p:spPr>
          <a:xfrm>
            <a:off x="1706887" y="2478212"/>
            <a:ext cx="163252" cy="16325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>
                <a:solidFill>
                  <a:schemeClr val="tx1"/>
                </a:solidFill>
              </a:rPr>
              <a:t>1</a:t>
            </a:r>
            <a:endParaRPr lang="zh-CN" altLang="en-US" sz="1100">
              <a:solidFill>
                <a:schemeClr val="tx1"/>
              </a:solidFill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60FEF15D-8878-DEE1-9C39-9ED04C631570}"/>
              </a:ext>
            </a:extLst>
          </p:cNvPr>
          <p:cNvSpPr/>
          <p:nvPr/>
        </p:nvSpPr>
        <p:spPr>
          <a:xfrm>
            <a:off x="3271859" y="2722049"/>
            <a:ext cx="163252" cy="16325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>
                <a:solidFill>
                  <a:schemeClr val="tx1"/>
                </a:solidFill>
              </a:rPr>
              <a:t>2</a:t>
            </a:r>
            <a:endParaRPr lang="zh-CN" altLang="en-US" sz="1100">
              <a:solidFill>
                <a:schemeClr val="tx1"/>
              </a:solidFill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F483FE76-C769-30C7-7EA6-8C0ECFA2F989}"/>
              </a:ext>
            </a:extLst>
          </p:cNvPr>
          <p:cNvSpPr/>
          <p:nvPr/>
        </p:nvSpPr>
        <p:spPr>
          <a:xfrm>
            <a:off x="3773101" y="3038500"/>
            <a:ext cx="163252" cy="16325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>
                <a:solidFill>
                  <a:schemeClr val="tx1"/>
                </a:solidFill>
              </a:rPr>
              <a:t>3</a:t>
            </a:r>
            <a:endParaRPr lang="zh-CN" altLang="en-US" sz="1100">
              <a:solidFill>
                <a:schemeClr val="tx1"/>
              </a:solidFill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1F865AF8-4511-F230-2E60-BDB6659662D1}"/>
              </a:ext>
            </a:extLst>
          </p:cNvPr>
          <p:cNvSpPr/>
          <p:nvPr/>
        </p:nvSpPr>
        <p:spPr>
          <a:xfrm>
            <a:off x="3356770" y="3453220"/>
            <a:ext cx="163252" cy="16325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>
                <a:solidFill>
                  <a:schemeClr val="tx1"/>
                </a:solidFill>
              </a:rPr>
              <a:t>7</a:t>
            </a:r>
            <a:endParaRPr lang="zh-CN" altLang="en-US" sz="1100">
              <a:solidFill>
                <a:schemeClr val="tx1"/>
              </a:solidFill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E69DD3CA-376B-09B3-9508-FBECDD7EC37D}"/>
              </a:ext>
            </a:extLst>
          </p:cNvPr>
          <p:cNvSpPr/>
          <p:nvPr/>
        </p:nvSpPr>
        <p:spPr>
          <a:xfrm>
            <a:off x="4507098" y="1383145"/>
            <a:ext cx="163252" cy="16325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>
                <a:solidFill>
                  <a:schemeClr val="tx1"/>
                </a:solidFill>
              </a:rPr>
              <a:t>5</a:t>
            </a:r>
            <a:endParaRPr lang="zh-CN" altLang="en-US" sz="1100">
              <a:solidFill>
                <a:schemeClr val="tx1"/>
              </a:solidFill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A0457203-3EEA-D384-0BE9-D6036CB051D9}"/>
              </a:ext>
            </a:extLst>
          </p:cNvPr>
          <p:cNvSpPr/>
          <p:nvPr/>
        </p:nvSpPr>
        <p:spPr>
          <a:xfrm>
            <a:off x="2134010" y="1550685"/>
            <a:ext cx="163252" cy="16325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>
                <a:solidFill>
                  <a:schemeClr val="tx1"/>
                </a:solidFill>
              </a:rPr>
              <a:t>6</a:t>
            </a:r>
            <a:endParaRPr lang="zh-CN" altLang="en-US" sz="1100">
              <a:solidFill>
                <a:schemeClr val="tx1"/>
              </a:solidFill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7995939B-3A3A-226B-BC13-12F66159D05A}"/>
              </a:ext>
            </a:extLst>
          </p:cNvPr>
          <p:cNvSpPr/>
          <p:nvPr/>
        </p:nvSpPr>
        <p:spPr>
          <a:xfrm>
            <a:off x="4510374" y="2158406"/>
            <a:ext cx="163252" cy="16325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>
                <a:solidFill>
                  <a:schemeClr val="tx1"/>
                </a:solidFill>
              </a:rPr>
              <a:t>4</a:t>
            </a:r>
            <a:endParaRPr lang="zh-CN" altLang="en-US" sz="1100">
              <a:solidFill>
                <a:schemeClr val="tx1"/>
              </a:solidFill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CF6EC2B0-8A43-92CC-44FD-DC0A1400B797}"/>
              </a:ext>
            </a:extLst>
          </p:cNvPr>
          <p:cNvGrpSpPr/>
          <p:nvPr/>
        </p:nvGrpSpPr>
        <p:grpSpPr>
          <a:xfrm>
            <a:off x="1608259" y="3188096"/>
            <a:ext cx="189815" cy="187442"/>
            <a:chOff x="0" y="0"/>
            <a:chExt cx="1524213" cy="1505160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85410C7-F7DD-DE29-834C-DB1CAF88C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0" y="0"/>
              <a:ext cx="1524213" cy="150516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D235BC8-AEEA-5460-8B80-CB93CCB1C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43929" y="481601"/>
              <a:ext cx="603821" cy="62329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226B8ABF-91A6-049B-7650-6A56D2F1FC0C}"/>
              </a:ext>
            </a:extLst>
          </p:cNvPr>
          <p:cNvGrpSpPr/>
          <p:nvPr/>
        </p:nvGrpSpPr>
        <p:grpSpPr>
          <a:xfrm>
            <a:off x="2080954" y="3111759"/>
            <a:ext cx="719226" cy="554183"/>
            <a:chOff x="258801" y="3110048"/>
            <a:chExt cx="719226" cy="609031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DB679C84-3501-D157-0C2D-13045CFCDA90}"/>
                </a:ext>
              </a:extLst>
            </p:cNvPr>
            <p:cNvSpPr/>
            <p:nvPr/>
          </p:nvSpPr>
          <p:spPr>
            <a:xfrm>
              <a:off x="275577" y="3210883"/>
              <a:ext cx="694972" cy="508196"/>
            </a:xfrm>
            <a:prstGeom prst="roundRect">
              <a:avLst>
                <a:gd name="adj" fmla="val 704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tx1"/>
                </a:solidFill>
              </a:endParaRPr>
            </a:p>
          </p:txBody>
        </p:sp>
        <p:pic>
          <p:nvPicPr>
            <p:cNvPr id="19" name="图片 18" descr="徽标&#10;&#10;AI 生成的内容可能不正确。">
              <a:extLst>
                <a:ext uri="{FF2B5EF4-FFF2-40B4-BE49-F238E27FC236}">
                  <a16:creationId xmlns:a16="http://schemas.microsoft.com/office/drawing/2014/main" id="{D8237784-BA58-B778-FD96-BF1C8F910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20497" t="31243" r="17911" b="29942"/>
            <a:stretch>
              <a:fillRect/>
            </a:stretch>
          </p:blipFill>
          <p:spPr>
            <a:xfrm>
              <a:off x="403330" y="3324058"/>
              <a:ext cx="509233" cy="320921"/>
            </a:xfrm>
            <a:prstGeom prst="rect">
              <a:avLst/>
            </a:prstGeom>
          </p:spPr>
        </p:pic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1BF0D9E7-0676-B718-0BFC-232989E5EC88}"/>
                </a:ext>
              </a:extLst>
            </p:cNvPr>
            <p:cNvSpPr txBox="1"/>
            <p:nvPr/>
          </p:nvSpPr>
          <p:spPr>
            <a:xfrm>
              <a:off x="258801" y="3110048"/>
              <a:ext cx="719226" cy="2367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zh-CN" sz="800" dirty="0"/>
                <a:t>Retail AWS</a:t>
              </a:r>
              <a:endParaRPr lang="zh-CN" altLang="en-US" dirty="0"/>
            </a:p>
          </p:txBody>
        </p:sp>
      </p:grpSp>
      <p:cxnSp>
        <p:nvCxnSpPr>
          <p:cNvPr id="41" name="直接箭头连接符 92">
            <a:extLst>
              <a:ext uri="{FF2B5EF4-FFF2-40B4-BE49-F238E27FC236}">
                <a16:creationId xmlns:a16="http://schemas.microsoft.com/office/drawing/2014/main" id="{5437A29B-A3B5-4979-4449-CD8FB568B792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1602439" y="3452506"/>
            <a:ext cx="623044" cy="305011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89">
            <a:extLst>
              <a:ext uri="{FF2B5EF4-FFF2-40B4-BE49-F238E27FC236}">
                <a16:creationId xmlns:a16="http://schemas.microsoft.com/office/drawing/2014/main" id="{1CB7A592-BDF9-080E-CCCA-7E6BAB83FC6C}"/>
              </a:ext>
            </a:extLst>
          </p:cNvPr>
          <p:cNvCxnSpPr>
            <a:cxnSpLocks/>
            <a:stCxn id="82" idx="1"/>
            <a:endCxn id="3" idx="2"/>
          </p:cNvCxnSpPr>
          <p:nvPr/>
        </p:nvCxnSpPr>
        <p:spPr>
          <a:xfrm rot="10800000">
            <a:off x="2445216" y="3665942"/>
            <a:ext cx="2866638" cy="624494"/>
          </a:xfrm>
          <a:prstGeom prst="bentConnector2">
            <a:avLst/>
          </a:prstGeom>
          <a:ln>
            <a:solidFill>
              <a:schemeClr val="tx1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0" name="图片 69" descr="文本, 图标&#10;&#10;AI 生成的内容可能不正确。">
            <a:extLst>
              <a:ext uri="{FF2B5EF4-FFF2-40B4-BE49-F238E27FC236}">
                <a16:creationId xmlns:a16="http://schemas.microsoft.com/office/drawing/2014/main" id="{C10CF9C6-3EF7-2CDA-B991-703657CAF58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2603" t="16970" r="22475" b="16902"/>
          <a:stretch>
            <a:fillRect/>
          </a:stretch>
        </p:blipFill>
        <p:spPr>
          <a:xfrm rot="10800000">
            <a:off x="5100704" y="4021825"/>
            <a:ext cx="190358" cy="229198"/>
          </a:xfrm>
          <a:prstGeom prst="rect">
            <a:avLst/>
          </a:prstGeom>
        </p:spPr>
      </p:pic>
      <p:sp>
        <p:nvSpPr>
          <p:cNvPr id="71" name="椭圆 70">
            <a:extLst>
              <a:ext uri="{FF2B5EF4-FFF2-40B4-BE49-F238E27FC236}">
                <a16:creationId xmlns:a16="http://schemas.microsoft.com/office/drawing/2014/main" id="{D469C2D9-86BE-1B30-9502-E5EE46E7EC7F}"/>
              </a:ext>
            </a:extLst>
          </p:cNvPr>
          <p:cNvSpPr/>
          <p:nvPr/>
        </p:nvSpPr>
        <p:spPr>
          <a:xfrm>
            <a:off x="5255889" y="4215127"/>
            <a:ext cx="163252" cy="16325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olidFill>
                  <a:schemeClr val="tx1"/>
                </a:solidFill>
              </a:rPr>
              <a:t>8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pic>
        <p:nvPicPr>
          <p:cNvPr id="75" name="图形 74">
            <a:extLst>
              <a:ext uri="{FF2B5EF4-FFF2-40B4-BE49-F238E27FC236}">
                <a16:creationId xmlns:a16="http://schemas.microsoft.com/office/drawing/2014/main" id="{48FA4C81-D438-1FE2-C8E2-0231BB0A48D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345508" y="3996757"/>
            <a:ext cx="379108" cy="189917"/>
          </a:xfrm>
          <a:prstGeom prst="rect">
            <a:avLst/>
          </a:prstGeom>
        </p:spPr>
      </p:pic>
      <p:pic>
        <p:nvPicPr>
          <p:cNvPr id="62" name="图片 61" descr="图标&#10;&#10;AI 生成的内容可能不正确。">
            <a:extLst>
              <a:ext uri="{FF2B5EF4-FFF2-40B4-BE49-F238E27FC236}">
                <a16:creationId xmlns:a16="http://schemas.microsoft.com/office/drawing/2014/main" id="{B13B95B3-D641-8B33-E9DC-7BF3FEC2479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10879" y="2915641"/>
            <a:ext cx="530157" cy="530157"/>
          </a:xfrm>
          <a:prstGeom prst="rect">
            <a:avLst/>
          </a:prstGeom>
        </p:spPr>
      </p:pic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FD3299B3-4AC2-F89B-544E-7FDFCF460499}"/>
              </a:ext>
            </a:extLst>
          </p:cNvPr>
          <p:cNvCxnSpPr>
            <a:cxnSpLocks/>
            <a:stCxn id="18" idx="1"/>
            <a:endCxn id="6" idx="0"/>
          </p:cNvCxnSpPr>
          <p:nvPr/>
        </p:nvCxnSpPr>
        <p:spPr>
          <a:xfrm rot="10800000" flipV="1">
            <a:off x="1258401" y="1683336"/>
            <a:ext cx="1012807" cy="565727"/>
          </a:xfrm>
          <a:prstGeom prst="bent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椭圆 6">
            <a:extLst>
              <a:ext uri="{FF2B5EF4-FFF2-40B4-BE49-F238E27FC236}">
                <a16:creationId xmlns:a16="http://schemas.microsoft.com/office/drawing/2014/main" id="{95FBB29E-0715-B805-AA59-BB47529B6539}"/>
              </a:ext>
            </a:extLst>
          </p:cNvPr>
          <p:cNvSpPr/>
          <p:nvPr/>
        </p:nvSpPr>
        <p:spPr>
          <a:xfrm>
            <a:off x="2773369" y="3032393"/>
            <a:ext cx="163252" cy="16325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olidFill>
                  <a:schemeClr val="tx1"/>
                </a:solidFill>
              </a:rPr>
              <a:t>9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cxnSp>
        <p:nvCxnSpPr>
          <p:cNvPr id="13" name="直接箭头连接符 92">
            <a:extLst>
              <a:ext uri="{FF2B5EF4-FFF2-40B4-BE49-F238E27FC236}">
                <a16:creationId xmlns:a16="http://schemas.microsoft.com/office/drawing/2014/main" id="{3BE61A9C-B0B3-70E0-472E-4095A1C0BD0D}"/>
              </a:ext>
            </a:extLst>
          </p:cNvPr>
          <p:cNvCxnSpPr>
            <a:cxnSpLocks/>
            <a:stCxn id="7" idx="3"/>
          </p:cNvCxnSpPr>
          <p:nvPr/>
        </p:nvCxnSpPr>
        <p:spPr>
          <a:xfrm flipH="1">
            <a:off x="2632398" y="3171737"/>
            <a:ext cx="164879" cy="149615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椭圆 43">
            <a:extLst>
              <a:ext uri="{FF2B5EF4-FFF2-40B4-BE49-F238E27FC236}">
                <a16:creationId xmlns:a16="http://schemas.microsoft.com/office/drawing/2014/main" id="{BF506A07-4AEA-4EED-DBC6-DC25EA6F2C40}"/>
              </a:ext>
            </a:extLst>
          </p:cNvPr>
          <p:cNvSpPr/>
          <p:nvPr/>
        </p:nvSpPr>
        <p:spPr>
          <a:xfrm>
            <a:off x="2538319" y="3334700"/>
            <a:ext cx="266547" cy="2665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</a:rPr>
              <a:t>!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A3A7CAE5-5E7A-EF0B-2931-932E298733A4}"/>
              </a:ext>
            </a:extLst>
          </p:cNvPr>
          <p:cNvSpPr txBox="1"/>
          <p:nvPr/>
        </p:nvSpPr>
        <p:spPr>
          <a:xfrm>
            <a:off x="1924167" y="4383025"/>
            <a:ext cx="1937823" cy="415498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700" b="1" dirty="0"/>
              <a:t>Call API to register customer in Retail AWS, to provide real time instore customer search</a:t>
            </a:r>
            <a:endParaRPr lang="fr-FR" altLang="zh-CN" sz="700" b="1" dirty="0"/>
          </a:p>
        </p:txBody>
      </p: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5228A6A5-3913-34F0-541D-836298CC9067}"/>
              </a:ext>
            </a:extLst>
          </p:cNvPr>
          <p:cNvCxnSpPr>
            <a:cxnSpLocks/>
            <a:stCxn id="44" idx="4"/>
            <a:endCxn id="50" idx="0"/>
          </p:cNvCxnSpPr>
          <p:nvPr/>
        </p:nvCxnSpPr>
        <p:spPr>
          <a:xfrm>
            <a:off x="2671593" y="3601247"/>
            <a:ext cx="221486" cy="781778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itle 1">
            <a:extLst>
              <a:ext uri="{FF2B5EF4-FFF2-40B4-BE49-F238E27FC236}">
                <a16:creationId xmlns:a16="http://schemas.microsoft.com/office/drawing/2014/main" id="{A29D3260-858B-CD63-7EEB-117862DD0E2D}"/>
              </a:ext>
            </a:extLst>
          </p:cNvPr>
          <p:cNvSpPr txBox="1">
            <a:spLocks/>
          </p:cNvSpPr>
          <p:nvPr/>
        </p:nvSpPr>
        <p:spPr>
          <a:xfrm>
            <a:off x="422276" y="461799"/>
            <a:ext cx="8721725" cy="359322"/>
          </a:xfrm>
          <a:prstGeom prst="rect">
            <a:avLst/>
          </a:prstGeom>
        </p:spPr>
        <p:txBody>
          <a:bodyPr lIns="91418" tIns="45708" rIns="91418" bIns="45708" anchor="t" anchorCtr="0">
            <a:normAutofit/>
          </a:bodyPr>
          <a:lstStyle>
            <a:lvl1pPr algn="ctr" defTabSz="45708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altLang="zh-CN" sz="2000" dirty="0">
                <a:solidFill>
                  <a:srgbClr val="263037"/>
                </a:solidFill>
                <a:latin typeface="Arial Black"/>
                <a:cs typeface="Arial Black"/>
              </a:rPr>
              <a:t>Proposal: solution of double registration - </a:t>
            </a:r>
            <a:r>
              <a:rPr lang="en-US" altLang="zh-CN" sz="2000" dirty="0" err="1">
                <a:solidFill>
                  <a:srgbClr val="263037"/>
                </a:solidFill>
                <a:latin typeface="Arial Black"/>
                <a:cs typeface="Arial Black"/>
              </a:rPr>
              <a:t>ecom</a:t>
            </a:r>
            <a:endParaRPr lang="en-US" sz="2000" dirty="0">
              <a:solidFill>
                <a:srgbClr val="263037"/>
              </a:solidFill>
            </a:endParaRPr>
          </a:p>
        </p:txBody>
      </p:sp>
      <p:pic>
        <p:nvPicPr>
          <p:cNvPr id="77" name="图片 76" descr="图标&#10;&#10;AI 生成的内容可能不正确。">
            <a:extLst>
              <a:ext uri="{FF2B5EF4-FFF2-40B4-BE49-F238E27FC236}">
                <a16:creationId xmlns:a16="http://schemas.microsoft.com/office/drawing/2014/main" id="{8EA2528A-DC46-86F6-5093-6D29B7C9F66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658836" y="3231707"/>
            <a:ext cx="172011" cy="1720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D4B8F37-BAE5-B837-BD11-D8A3624AA00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544535" y="847521"/>
            <a:ext cx="505593" cy="52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76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E995C-3AC7-C059-1918-943AC43B1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D6311E1-C116-BA72-FCBF-FFC146D5A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276" y="461799"/>
            <a:ext cx="8721725" cy="359322"/>
          </a:xfrm>
        </p:spPr>
        <p:txBody>
          <a:bodyPr anchor="t" anchorCtr="0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2000" dirty="0">
                <a:solidFill>
                  <a:srgbClr val="263037"/>
                </a:solidFill>
                <a:latin typeface="Arial Black"/>
                <a:cs typeface="Arial Black"/>
              </a:rPr>
              <a:t>Pros &amp; Cons</a:t>
            </a:r>
            <a:endParaRPr lang="en-US" sz="2000" dirty="0">
              <a:solidFill>
                <a:srgbClr val="263037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84DB70-ABBB-3BAD-78B4-FCA433912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5825"/>
            <a:ext cx="9144000" cy="447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4C5DEC-A595-3536-AC52-AB5EA8778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61925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AC1C549F-7604-AB7C-A111-1839A9F45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0652" y="249985"/>
            <a:ext cx="509476" cy="50947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AEFDF125-CF00-C848-E337-9BD9002B3869}"/>
              </a:ext>
            </a:extLst>
          </p:cNvPr>
          <p:cNvSpPr txBox="1"/>
          <p:nvPr/>
        </p:nvSpPr>
        <p:spPr>
          <a:xfrm>
            <a:off x="631371" y="1088571"/>
            <a:ext cx="79092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Meiryo" panose="020B0604030504040204" pitchFamily="34" charset="-128"/>
                <a:ea typeface="Meiryo" panose="020B0604030504040204" pitchFamily="34" charset="-128"/>
              </a:rPr>
              <a:t>Solution:</a:t>
            </a:r>
          </a:p>
          <a:p>
            <a:r>
              <a:rPr lang="en-US" altLang="zh-CN" dirty="0">
                <a:latin typeface="Meiryo" panose="020B0604030504040204" pitchFamily="34" charset="-128"/>
                <a:ea typeface="Meiryo" panose="020B0604030504040204" pitchFamily="34" charset="-128"/>
              </a:rPr>
              <a:t>  Direct real time Retail AWS customer registration</a:t>
            </a:r>
          </a:p>
          <a:p>
            <a:endParaRPr lang="en-US" altLang="zh-CN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en-US" altLang="zh-CN" b="1" dirty="0">
                <a:latin typeface="Meiryo" panose="020B0604030504040204" pitchFamily="34" charset="-128"/>
                <a:ea typeface="Meiryo" panose="020B0604030504040204" pitchFamily="34" charset="-128"/>
              </a:rPr>
              <a:t>Pros</a:t>
            </a:r>
            <a:r>
              <a:rPr lang="en-US" altLang="zh-CN" dirty="0">
                <a:latin typeface="Meiryo" panose="020B0604030504040204" pitchFamily="34" charset="-128"/>
                <a:ea typeface="Meiryo" panose="020B0604030504040204" pitchFamily="34" charset="-128"/>
              </a:rPr>
              <a:t>: </a:t>
            </a:r>
          </a:p>
          <a:p>
            <a:r>
              <a:rPr lang="en-US" altLang="zh-CN" dirty="0">
                <a:latin typeface="Meiryo" panose="020B0604030504040204" pitchFamily="34" charset="-128"/>
                <a:ea typeface="Meiryo" panose="020B0604030504040204" pitchFamily="34" charset="-128"/>
              </a:rPr>
              <a:t>  Provide real time customer search</a:t>
            </a:r>
          </a:p>
          <a:p>
            <a:r>
              <a:rPr lang="en-US" altLang="zh-CN" dirty="0">
                <a:latin typeface="Meiryo" panose="020B0604030504040204" pitchFamily="34" charset="-128"/>
                <a:ea typeface="Meiryo" panose="020B0604030504040204" pitchFamily="34" charset="-128"/>
              </a:rPr>
              <a:t>  No need to register second time in POS </a:t>
            </a:r>
          </a:p>
          <a:p>
            <a:r>
              <a:rPr lang="en-US" altLang="zh-CN" dirty="0">
                <a:latin typeface="Meiryo" panose="020B0604030504040204" pitchFamily="34" charset="-128"/>
                <a:ea typeface="Meiryo" panose="020B0604030504040204" pitchFamily="34" charset="-128"/>
              </a:rPr>
              <a:t>  One step closer to Omni channel</a:t>
            </a:r>
          </a:p>
          <a:p>
            <a:endParaRPr lang="en-US" altLang="zh-CN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en-US" altLang="zh-CN" b="1" dirty="0">
                <a:latin typeface="Meiryo" panose="020B0604030504040204" pitchFamily="34" charset="-128"/>
                <a:ea typeface="Meiryo" panose="020B0604030504040204" pitchFamily="34" charset="-128"/>
              </a:rPr>
              <a:t>Cons:</a:t>
            </a:r>
          </a:p>
          <a:p>
            <a:r>
              <a:rPr lang="en-US" altLang="zh-CN" b="1" dirty="0">
                <a:latin typeface="Meiryo" panose="020B0604030504040204" pitchFamily="34" charset="-128"/>
                <a:ea typeface="Meiryo" panose="020B0604030504040204" pitchFamily="34" charset="-128"/>
              </a:rPr>
              <a:t>  </a:t>
            </a:r>
            <a:r>
              <a:rPr lang="en-US" altLang="zh-CN" dirty="0">
                <a:latin typeface="Meiryo" panose="020B0604030504040204" pitchFamily="34" charset="-128"/>
                <a:ea typeface="Meiryo" panose="020B0604030504040204" pitchFamily="34" charset="-128"/>
              </a:rPr>
              <a:t>Development required both in SFCC(Global) and Japan local LINE mini APP</a:t>
            </a:r>
          </a:p>
          <a:p>
            <a:r>
              <a:rPr lang="en-US" altLang="zh-CN" b="1" dirty="0">
                <a:latin typeface="Meiryo" panose="020B0604030504040204" pitchFamily="34" charset="-128"/>
                <a:ea typeface="Meiryo" panose="020B0604030504040204" pitchFamily="34" charset="-128"/>
              </a:rPr>
              <a:t>  </a:t>
            </a:r>
            <a:r>
              <a:rPr lang="en-US" altLang="zh-CN" dirty="0">
                <a:latin typeface="Meiryo" panose="020B0604030504040204" pitchFamily="34" charset="-128"/>
                <a:ea typeface="Meiryo" panose="020B0604030504040204" pitchFamily="34" charset="-128"/>
              </a:rPr>
              <a:t>Retail AWS API availability investigation required</a:t>
            </a:r>
            <a:endParaRPr lang="en-US" altLang="zh-CN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68F0587-0E1D-8B31-7491-1B2A5D6BF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4535" y="847521"/>
            <a:ext cx="505593" cy="52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8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109BC2CEDE634F97343AF410742B78" ma:contentTypeVersion="12" ma:contentTypeDescription="Create a new document." ma:contentTypeScope="" ma:versionID="338a0fb0782d59eb5cae9a34df46dedf">
  <xsd:schema xmlns:xsd="http://www.w3.org/2001/XMLSchema" xmlns:xs="http://www.w3.org/2001/XMLSchema" xmlns:p="http://schemas.microsoft.com/office/2006/metadata/properties" xmlns:ns2="796dbd20-aef9-4100-9ac8-2096eefb25e3" xmlns:ns3="e5ed2290-cc7c-4ce4-8e4a-5dc561a4ebb4" targetNamespace="http://schemas.microsoft.com/office/2006/metadata/properties" ma:root="true" ma:fieldsID="5ff9252e84ee553f56a02f56d636267a" ns2:_="" ns3:_="">
    <xsd:import namespace="796dbd20-aef9-4100-9ac8-2096eefb25e3"/>
    <xsd:import namespace="e5ed2290-cc7c-4ce4-8e4a-5dc561a4eb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dbd20-aef9-4100-9ac8-2096eefb25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3ce6f72-3591-46b8-a679-f7aec2848c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d2290-cc7c-4ce4-8e4a-5dc561a4ebb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ccfd59e-b839-40d1-beee-10a23eb86aae}" ma:internalName="TaxCatchAll" ma:showField="CatchAllData" ma:web="e5ed2290-cc7c-4ce4-8e4a-5dc561a4eb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TaxCatchAll xmlns="e5ed2290-cc7c-4ce4-8e4a-5dc561a4ebb4" xsi:nil="true"/>
    <lcf76f155ced4ddcb4097134ff3c332f xmlns="796dbd20-aef9-4100-9ac8-2096eefb25e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2B1022-169B-4C3E-908B-D90ADA1E0661}">
  <ds:schemaRefs>
    <ds:schemaRef ds:uri="796dbd20-aef9-4100-9ac8-2096eefb25e3"/>
    <ds:schemaRef ds:uri="e5ed2290-cc7c-4ce4-8e4a-5dc561a4ebb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96E5C0C-5859-425F-ABF8-81EC394FCCAE}">
  <ds:schemaRefs>
    <ds:schemaRef ds:uri="796dbd20-aef9-4100-9ac8-2096eefb25e3"/>
    <ds:schemaRef ds:uri="7f0bf7d1-ca4d-43be-be87-d77af081469e"/>
    <ds:schemaRef ds:uri="e5ed2290-cc7c-4ce4-8e4a-5dc561a4ebb4"/>
    <ds:schemaRef ds:uri="e93ed392-1df7-480c-b8f7-452901fb2cc9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8F17E1E-5AD2-4114-A1CF-A509D5B5D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9032</TotalTime>
  <Words>443</Words>
  <Application>Microsoft Office PowerPoint</Application>
  <PresentationFormat>全屏显示(16:9)</PresentationFormat>
  <Paragraphs>103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0" baseType="lpstr">
      <vt:lpstr>等线</vt:lpstr>
      <vt:lpstr>Meiryo</vt:lpstr>
      <vt:lpstr>Arial</vt:lpstr>
      <vt:lpstr>Arial Black</vt:lpstr>
      <vt:lpstr>Office Theme</vt:lpstr>
      <vt:lpstr>Resolution of PredictSpring POS double registration</vt:lpstr>
      <vt:lpstr>Scenario : new customer registration - ecom</vt:lpstr>
      <vt:lpstr>Scenario : new customer registration – ecom</vt:lpstr>
      <vt:lpstr>PowerPoint 演示文稿</vt:lpstr>
      <vt:lpstr>Pros &amp; Cons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</dc:creator>
  <cp:lastModifiedBy>William</cp:lastModifiedBy>
  <cp:revision>70</cp:revision>
  <dcterms:created xsi:type="dcterms:W3CDTF">2014-10-19T01:21:18Z</dcterms:created>
  <dcterms:modified xsi:type="dcterms:W3CDTF">2026-01-12T03:26:42Z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0x010100AD109BC2CEDE634F97343AF410742B78</vt:lpwstr>
  </property>
  <property fmtid="{D5CDD505-2E9C-101B-9397-08002B2CF9AE}" pid="3" name="MediaServiceImageTags">
    <vt:lpwstr/>
  </property>
</Properties>
</file>