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Lst>
  <p:sldIdLst>
    <p:sldId id="270" r:id="rId6"/>
    <p:sldId id="406" r:id="rId7"/>
    <p:sldId id="408" r:id="rId8"/>
    <p:sldId id="260" r:id="rId9"/>
    <p:sldId id="407" r:id="rId10"/>
  </p:sldIdLst>
  <p:sldSz cx="12192000" cy="6858000"/>
  <p:notesSz cx="6858000" cy="9144000"/>
  <p:embeddedFontLst>
    <p:embeddedFont>
      <p:font typeface="Aptos Bold" panose="020F0502020204030204" pitchFamily="34" charset="0"/>
      <p:regular r:id="rId11"/>
      <p:bold r:id="rId12"/>
      <p:italic r:id="rId13"/>
      <p:boldItalic r:id="rId14"/>
    </p:embeddedFont>
    <p:embeddedFont>
      <p:font typeface="Franklin Gothic Book" panose="020B050302010202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E8"/>
    <a:srgbClr val="313B44"/>
    <a:srgbClr val="FFFBE9"/>
    <a:srgbClr val="E97324"/>
    <a:srgbClr val="7BD1B4"/>
    <a:srgbClr val="7CA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t Lipson" userId="S::kurt.lipson@deckers.com::58bd9be9-e337-4d31-b033-add2b5f66267" providerId="AD" clId="Web-{38BCE312-D4DD-C705-A42A-27EAF193FE3B}"/>
    <pc:docChg chg="modSld">
      <pc:chgData name="Kurt Lipson" userId="S::kurt.lipson@deckers.com::58bd9be9-e337-4d31-b033-add2b5f66267" providerId="AD" clId="Web-{38BCE312-D4DD-C705-A42A-27EAF193FE3B}" dt="2025-10-01T20:20:14.116" v="36" actId="20577"/>
      <pc:docMkLst>
        <pc:docMk/>
      </pc:docMkLst>
      <pc:sldChg chg="modSp">
        <pc:chgData name="Kurt Lipson" userId="S::kurt.lipson@deckers.com::58bd9be9-e337-4d31-b033-add2b5f66267" providerId="AD" clId="Web-{38BCE312-D4DD-C705-A42A-27EAF193FE3B}" dt="2025-10-01T20:20:14.116" v="36" actId="20577"/>
        <pc:sldMkLst>
          <pc:docMk/>
          <pc:sldMk cId="382680700" sldId="270"/>
        </pc:sldMkLst>
        <pc:spChg chg="mod">
          <ac:chgData name="Kurt Lipson" userId="S::kurt.lipson@deckers.com::58bd9be9-e337-4d31-b033-add2b5f66267" providerId="AD" clId="Web-{38BCE312-D4DD-C705-A42A-27EAF193FE3B}" dt="2025-10-01T20:20:14.116" v="36" actId="20577"/>
          <ac:spMkLst>
            <pc:docMk/>
            <pc:sldMk cId="382680700" sldId="270"/>
            <ac:spMk id="9" creationId="{0FADFFBB-D5DE-8028-37EF-EC51C2724D97}"/>
          </ac:spMkLst>
        </pc:spChg>
      </pc:sldChg>
    </pc:docChg>
  </pc:docChgLst>
  <pc:docChgLst>
    <pc:chgData name="Kurt Lipson" userId="S::kurt.lipson@deckers.com::58bd9be9-e337-4d31-b033-add2b5f66267" providerId="AD" clId="Web-{85B47BCE-F491-2C9A-3FE1-CAE2B986FC57}"/>
    <pc:docChg chg="addSld modSld sldOrd">
      <pc:chgData name="Kurt Lipson" userId="S::kurt.lipson@deckers.com::58bd9be9-e337-4d31-b033-add2b5f66267" providerId="AD" clId="Web-{85B47BCE-F491-2C9A-3FE1-CAE2B986FC57}" dt="2025-09-30T20:18:47.704" v="300" actId="20577"/>
      <pc:docMkLst>
        <pc:docMk/>
      </pc:docMkLst>
      <pc:sldChg chg="modSp new ord">
        <pc:chgData name="Kurt Lipson" userId="S::kurt.lipson@deckers.com::58bd9be9-e337-4d31-b033-add2b5f66267" providerId="AD" clId="Web-{85B47BCE-F491-2C9A-3FE1-CAE2B986FC57}" dt="2025-09-30T20:18:47.704" v="300" actId="20577"/>
        <pc:sldMkLst>
          <pc:docMk/>
          <pc:sldMk cId="2671307242" sldId="407"/>
        </pc:sldMkLst>
        <pc:spChg chg="mod">
          <ac:chgData name="Kurt Lipson" userId="S::kurt.lipson@deckers.com::58bd9be9-e337-4d31-b033-add2b5f66267" providerId="AD" clId="Web-{85B47BCE-F491-2C9A-3FE1-CAE2B986FC57}" dt="2025-09-30T20:09:19.501" v="15" actId="20577"/>
          <ac:spMkLst>
            <pc:docMk/>
            <pc:sldMk cId="2671307242" sldId="407"/>
            <ac:spMk id="2" creationId="{864B7400-CB2B-3DDD-E0A7-4A353253482C}"/>
          </ac:spMkLst>
        </pc:spChg>
        <pc:spChg chg="mod">
          <ac:chgData name="Kurt Lipson" userId="S::kurt.lipson@deckers.com::58bd9be9-e337-4d31-b033-add2b5f66267" providerId="AD" clId="Web-{85B47BCE-F491-2C9A-3FE1-CAE2B986FC57}" dt="2025-09-30T20:18:47.704" v="300" actId="20577"/>
          <ac:spMkLst>
            <pc:docMk/>
            <pc:sldMk cId="2671307242" sldId="407"/>
            <ac:spMk id="3" creationId="{9DE343D3-207D-2F92-34EE-690BAA5B24F6}"/>
          </ac:spMkLst>
        </pc:spChg>
      </pc:sldChg>
      <pc:sldChg chg="modSp add replId">
        <pc:chgData name="Kurt Lipson" userId="S::kurt.lipson@deckers.com::58bd9be9-e337-4d31-b033-add2b5f66267" providerId="AD" clId="Web-{85B47BCE-F491-2C9A-3FE1-CAE2B986FC57}" dt="2025-09-30T20:10:18.844" v="71" actId="20577"/>
        <pc:sldMkLst>
          <pc:docMk/>
          <pc:sldMk cId="3578619933" sldId="408"/>
        </pc:sldMkLst>
        <pc:spChg chg="mod">
          <ac:chgData name="Kurt Lipson" userId="S::kurt.lipson@deckers.com::58bd9be9-e337-4d31-b033-add2b5f66267" providerId="AD" clId="Web-{85B47BCE-F491-2C9A-3FE1-CAE2B986FC57}" dt="2025-09-30T20:10:18.844" v="71" actId="20577"/>
          <ac:spMkLst>
            <pc:docMk/>
            <pc:sldMk cId="3578619933" sldId="408"/>
            <ac:spMk id="2" creationId="{90401587-3560-B3AC-6329-FF6C143568E3}"/>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FFBE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420" y="1852608"/>
            <a:ext cx="9523499" cy="2098226"/>
          </a:xfrm>
        </p:spPr>
        <p:txBody>
          <a:bodyPr anchor="b">
            <a:noAutofit/>
          </a:bodyPr>
          <a:lstStyle>
            <a:lvl1pPr algn="l">
              <a:defRPr sz="7200" cap="all" spc="-150" baseline="0">
                <a:solidFill>
                  <a:srgbClr val="313B44"/>
                </a:solidFill>
              </a:defRPr>
            </a:lvl1pPr>
          </a:lstStyle>
          <a:p>
            <a:r>
              <a:rPr lang="en-US"/>
              <a:t>Click to edit Master title style</a:t>
            </a:r>
          </a:p>
        </p:txBody>
      </p:sp>
      <p:sp>
        <p:nvSpPr>
          <p:cNvPr id="3" name="Subtitle 2"/>
          <p:cNvSpPr>
            <a:spLocks noGrp="1"/>
          </p:cNvSpPr>
          <p:nvPr>
            <p:ph type="subTitle" idx="1"/>
          </p:nvPr>
        </p:nvSpPr>
        <p:spPr>
          <a:xfrm>
            <a:off x="925420" y="3956279"/>
            <a:ext cx="8586159" cy="1086237"/>
          </a:xfrm>
        </p:spPr>
        <p:txBody>
          <a:bodyPr>
            <a:normAutofit/>
          </a:bodyPr>
          <a:lstStyle>
            <a:lvl1pPr marL="0" indent="0" algn="l">
              <a:lnSpc>
                <a:spcPct val="112000"/>
              </a:lnSpc>
              <a:spcBef>
                <a:spcPts val="0"/>
              </a:spcBef>
              <a:spcAft>
                <a:spcPts val="0"/>
              </a:spcAft>
              <a:buNone/>
              <a:defRPr sz="2300">
                <a:solidFill>
                  <a:srgbClr val="313B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title="Side bar">
            <a:extLst>
              <a:ext uri="{FF2B5EF4-FFF2-40B4-BE49-F238E27FC236}">
                <a16:creationId xmlns:a16="http://schemas.microsoft.com/office/drawing/2014/main" id="{AC051C14-FC04-E0D0-7F3D-5B0247C2B017}"/>
              </a:ext>
            </a:extLst>
          </p:cNvPr>
          <p:cNvSpPr/>
          <p:nvPr userDrawn="1"/>
        </p:nvSpPr>
        <p:spPr>
          <a:xfrm>
            <a:off x="197708" y="1"/>
            <a:ext cx="286565" cy="391203"/>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title="Side bar">
            <a:extLst>
              <a:ext uri="{FF2B5EF4-FFF2-40B4-BE49-F238E27FC236}">
                <a16:creationId xmlns:a16="http://schemas.microsoft.com/office/drawing/2014/main" id="{167201E2-3573-C02F-584C-C4C92C206433}"/>
              </a:ext>
            </a:extLst>
          </p:cNvPr>
          <p:cNvSpPr/>
          <p:nvPr userDrawn="1"/>
        </p:nvSpPr>
        <p:spPr>
          <a:xfrm>
            <a:off x="197708" y="1049969"/>
            <a:ext cx="286565" cy="5808033"/>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Slide Number Placeholder 5">
            <a:extLst>
              <a:ext uri="{FF2B5EF4-FFF2-40B4-BE49-F238E27FC236}">
                <a16:creationId xmlns:a16="http://schemas.microsoft.com/office/drawing/2014/main" id="{ACB61320-AD01-38FD-9FFA-EE26AEFBA63B}"/>
              </a:ext>
            </a:extLst>
          </p:cNvPr>
          <p:cNvSpPr>
            <a:spLocks noGrp="1"/>
          </p:cNvSpPr>
          <p:nvPr>
            <p:ph type="sldNum" sz="quarter" idx="4"/>
          </p:nvPr>
        </p:nvSpPr>
        <p:spPr>
          <a:xfrm>
            <a:off x="10448919" y="6453386"/>
            <a:ext cx="1596292" cy="404614"/>
          </a:xfrm>
          <a:prstGeom prst="rect">
            <a:avLst/>
          </a:prstGeom>
        </p:spPr>
        <p:txBody>
          <a:bodyPr vert="horz" lIns="91440" tIns="45720" rIns="91440" bIns="45720" rtlCol="0" anchor="ctr"/>
          <a:lstStyle>
            <a:lvl1pPr algn="r">
              <a:defRPr sz="1200" b="0" i="0" baseline="0">
                <a:solidFill>
                  <a:srgbClr val="313B44"/>
                </a:solidFill>
                <a:latin typeface="Aptos" panose="020B0004020202020204" pitchFamily="34" charset="0"/>
                <a:cs typeface="Aptos" panose="020B0004020202020204" pitchFamily="34" charset="0"/>
              </a:defRPr>
            </a:lvl1pPr>
          </a:lstStyle>
          <a:p>
            <a:fld id="{69E57DC2-970A-4B3E-BB1C-7A09969E49DF}" type="slidenum">
              <a:rPr lang="en-US" smtClean="0"/>
              <a:pPr/>
              <a:t>‹#›</a:t>
            </a:fld>
            <a:endParaRPr lang="en-US"/>
          </a:p>
        </p:txBody>
      </p:sp>
      <p:pic>
        <p:nvPicPr>
          <p:cNvPr id="13" name="Picture 12">
            <a:extLst>
              <a:ext uri="{FF2B5EF4-FFF2-40B4-BE49-F238E27FC236}">
                <a16:creationId xmlns:a16="http://schemas.microsoft.com/office/drawing/2014/main" id="{759D1F35-02B0-ABFC-3A7C-F640F5805EE5}"/>
              </a:ext>
            </a:extLst>
          </p:cNvPr>
          <p:cNvPicPr>
            <a:picLocks noChangeAspect="1"/>
          </p:cNvPicPr>
          <p:nvPr userDrawn="1"/>
        </p:nvPicPr>
        <p:blipFill>
          <a:blip r:embed="rId2"/>
          <a:srcRect/>
          <a:stretch/>
        </p:blipFill>
        <p:spPr>
          <a:xfrm>
            <a:off x="75981" y="524985"/>
            <a:ext cx="530016" cy="391203"/>
          </a:xfrm>
          <a:prstGeom prst="rect">
            <a:avLst/>
          </a:prstGeom>
          <a:noFill/>
        </p:spPr>
      </p:pic>
      <p:pic>
        <p:nvPicPr>
          <p:cNvPr id="4" name="Picture 3">
            <a:extLst>
              <a:ext uri="{FF2B5EF4-FFF2-40B4-BE49-F238E27FC236}">
                <a16:creationId xmlns:a16="http://schemas.microsoft.com/office/drawing/2014/main" id="{C0FE2066-6972-8C25-3003-86D5EA67CB3D}"/>
              </a:ext>
            </a:extLst>
          </p:cNvPr>
          <p:cNvPicPr>
            <a:picLocks noChangeAspect="1"/>
          </p:cNvPicPr>
          <p:nvPr userDrawn="1"/>
        </p:nvPicPr>
        <p:blipFill>
          <a:blip r:embed="rId3"/>
          <a:stretch>
            <a:fillRect/>
          </a:stretch>
        </p:blipFill>
        <p:spPr>
          <a:xfrm>
            <a:off x="925420" y="5987512"/>
            <a:ext cx="4157808" cy="620024"/>
          </a:xfrm>
          <a:prstGeom prst="rect">
            <a:avLst/>
          </a:prstGeom>
        </p:spPr>
      </p:pic>
    </p:spTree>
    <p:extLst>
      <p:ext uri="{BB962C8B-B14F-4D97-AF65-F5344CB8AC3E}">
        <p14:creationId xmlns:p14="http://schemas.microsoft.com/office/powerpoint/2010/main" val="10375873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9C20FD39-6364-E257-B23D-E341F602FBFC}"/>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E753738F-A748-36B1-09DF-1CE1AC0408CA}"/>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13B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420" y="1852608"/>
            <a:ext cx="9523499" cy="2098226"/>
          </a:xfrm>
        </p:spPr>
        <p:txBody>
          <a:bodyPr anchor="b">
            <a:noAutofit/>
          </a:bodyPr>
          <a:lstStyle>
            <a:lvl1pPr algn="l">
              <a:defRPr sz="7200" cap="all" spc="-150" baseline="0">
                <a:solidFill>
                  <a:srgbClr val="FFFBE9"/>
                </a:solidFill>
              </a:defRPr>
            </a:lvl1pPr>
          </a:lstStyle>
          <a:p>
            <a:r>
              <a:rPr lang="en-US"/>
              <a:t>Click to edit Master title style</a:t>
            </a:r>
          </a:p>
        </p:txBody>
      </p:sp>
      <p:sp>
        <p:nvSpPr>
          <p:cNvPr id="3" name="Subtitle 2"/>
          <p:cNvSpPr>
            <a:spLocks noGrp="1"/>
          </p:cNvSpPr>
          <p:nvPr>
            <p:ph type="subTitle" idx="1"/>
          </p:nvPr>
        </p:nvSpPr>
        <p:spPr>
          <a:xfrm>
            <a:off x="925420" y="3956279"/>
            <a:ext cx="8586159" cy="1086237"/>
          </a:xfrm>
        </p:spPr>
        <p:txBody>
          <a:bodyPr>
            <a:normAutofit/>
          </a:bodyPr>
          <a:lstStyle>
            <a:lvl1pPr marL="0" indent="0" algn="l">
              <a:lnSpc>
                <a:spcPct val="112000"/>
              </a:lnSpc>
              <a:spcBef>
                <a:spcPts val="0"/>
              </a:spcBef>
              <a:spcAft>
                <a:spcPts val="0"/>
              </a:spcAft>
              <a:buNone/>
              <a:defRPr sz="2300">
                <a:solidFill>
                  <a:srgbClr val="FFFBE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title="Side bar">
            <a:extLst>
              <a:ext uri="{FF2B5EF4-FFF2-40B4-BE49-F238E27FC236}">
                <a16:creationId xmlns:a16="http://schemas.microsoft.com/office/drawing/2014/main" id="{AC051C14-FC04-E0D0-7F3D-5B0247C2B017}"/>
              </a:ext>
            </a:extLst>
          </p:cNvPr>
          <p:cNvSpPr/>
          <p:nvPr userDrawn="1"/>
        </p:nvSpPr>
        <p:spPr>
          <a:xfrm>
            <a:off x="197708" y="1"/>
            <a:ext cx="286565" cy="391203"/>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title="Side bar">
            <a:extLst>
              <a:ext uri="{FF2B5EF4-FFF2-40B4-BE49-F238E27FC236}">
                <a16:creationId xmlns:a16="http://schemas.microsoft.com/office/drawing/2014/main" id="{167201E2-3573-C02F-584C-C4C92C206433}"/>
              </a:ext>
            </a:extLst>
          </p:cNvPr>
          <p:cNvSpPr/>
          <p:nvPr userDrawn="1"/>
        </p:nvSpPr>
        <p:spPr>
          <a:xfrm>
            <a:off x="197708" y="1049969"/>
            <a:ext cx="286565" cy="5808033"/>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descr="A black and white logo&#10;&#10;AI-generated content may be incorrect.">
            <a:extLst>
              <a:ext uri="{FF2B5EF4-FFF2-40B4-BE49-F238E27FC236}">
                <a16:creationId xmlns:a16="http://schemas.microsoft.com/office/drawing/2014/main" id="{91B55126-C130-75A1-41CC-9B838B8D783F}"/>
              </a:ext>
            </a:extLst>
          </p:cNvPr>
          <p:cNvPicPr>
            <a:picLocks noChangeAspect="1"/>
          </p:cNvPicPr>
          <p:nvPr userDrawn="1"/>
        </p:nvPicPr>
        <p:blipFill>
          <a:blip r:embed="rId2"/>
          <a:stretch>
            <a:fillRect/>
          </a:stretch>
        </p:blipFill>
        <p:spPr>
          <a:xfrm>
            <a:off x="925420" y="5959836"/>
            <a:ext cx="4851400" cy="660400"/>
          </a:xfrm>
          <a:prstGeom prst="rect">
            <a:avLst/>
          </a:prstGeom>
        </p:spPr>
      </p:pic>
      <p:sp>
        <p:nvSpPr>
          <p:cNvPr id="12" name="Slide Number Placeholder 5">
            <a:extLst>
              <a:ext uri="{FF2B5EF4-FFF2-40B4-BE49-F238E27FC236}">
                <a16:creationId xmlns:a16="http://schemas.microsoft.com/office/drawing/2014/main" id="{ACB61320-AD01-38FD-9FFA-EE26AEFBA63B}"/>
              </a:ext>
            </a:extLst>
          </p:cNvPr>
          <p:cNvSpPr>
            <a:spLocks noGrp="1"/>
          </p:cNvSpPr>
          <p:nvPr>
            <p:ph type="sldNum" sz="quarter" idx="4"/>
          </p:nvPr>
        </p:nvSpPr>
        <p:spPr>
          <a:xfrm>
            <a:off x="10448919" y="6453386"/>
            <a:ext cx="1596292" cy="404614"/>
          </a:xfrm>
          <a:prstGeom prst="rect">
            <a:avLst/>
          </a:prstGeom>
        </p:spPr>
        <p:txBody>
          <a:bodyPr vert="horz" lIns="91440" tIns="45720" rIns="91440" bIns="45720" rtlCol="0" anchor="ctr"/>
          <a:lstStyle>
            <a:lvl1pPr algn="r">
              <a:defRPr sz="1200" b="0" i="0" baseline="0">
                <a:solidFill>
                  <a:srgbClr val="FFFBE9"/>
                </a:solidFill>
                <a:latin typeface="Aptos" panose="020B0004020202020204" pitchFamily="34" charset="0"/>
                <a:cs typeface="Aptos" panose="020B0004020202020204" pitchFamily="34" charset="0"/>
              </a:defRPr>
            </a:lvl1pPr>
          </a:lstStyle>
          <a:p>
            <a:fld id="{69E57DC2-970A-4B3E-BB1C-7A09969E49DF}" type="slidenum">
              <a:rPr lang="en-US" smtClean="0"/>
              <a:pPr/>
              <a:t>‹#›</a:t>
            </a:fld>
            <a:endParaRPr lang="en-US"/>
          </a:p>
        </p:txBody>
      </p:sp>
      <p:pic>
        <p:nvPicPr>
          <p:cNvPr id="13" name="Picture 12">
            <a:extLst>
              <a:ext uri="{FF2B5EF4-FFF2-40B4-BE49-F238E27FC236}">
                <a16:creationId xmlns:a16="http://schemas.microsoft.com/office/drawing/2014/main" id="{759D1F35-02B0-ABFC-3A7C-F640F5805EE5}"/>
              </a:ext>
            </a:extLst>
          </p:cNvPr>
          <p:cNvPicPr>
            <a:picLocks noChangeAspect="1"/>
          </p:cNvPicPr>
          <p:nvPr userDrawn="1"/>
        </p:nvPicPr>
        <p:blipFill>
          <a:blip r:embed="rId3"/>
          <a:srcRect/>
          <a:stretch/>
        </p:blipFill>
        <p:spPr>
          <a:xfrm>
            <a:off x="75364" y="524985"/>
            <a:ext cx="531251" cy="391203"/>
          </a:xfrm>
          <a:prstGeom prst="rect">
            <a:avLst/>
          </a:prstGeom>
          <a:noFill/>
        </p:spPr>
      </p:pic>
    </p:spTree>
    <p:extLst>
      <p:ext uri="{BB962C8B-B14F-4D97-AF65-F5344CB8AC3E}">
        <p14:creationId xmlns:p14="http://schemas.microsoft.com/office/powerpoint/2010/main" val="28702390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D4F0E023-5427-F251-4F4A-EB47A46A19C1}"/>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153172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6395DE1F-F92F-84BD-13DF-C2D81E6DC90E}"/>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127254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B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908" y="1317125"/>
            <a:ext cx="10661950" cy="2852737"/>
          </a:xfrm>
        </p:spPr>
        <p:txBody>
          <a:bodyPr anchor="b">
            <a:normAutofit/>
          </a:bodyPr>
          <a:lstStyle>
            <a:lvl1pPr algn="r">
              <a:defRPr sz="7200" cap="all" spc="-150" baseline="0">
                <a:solidFill>
                  <a:srgbClr val="313B44"/>
                </a:solidFill>
              </a:defRPr>
            </a:lvl1pPr>
          </a:lstStyle>
          <a:p>
            <a:r>
              <a:rPr lang="en-US"/>
              <a:t>Click to edit Master title style</a:t>
            </a:r>
          </a:p>
        </p:txBody>
      </p:sp>
      <p:sp>
        <p:nvSpPr>
          <p:cNvPr id="3" name="Text Placeholder 2"/>
          <p:cNvSpPr>
            <a:spLocks noGrp="1"/>
          </p:cNvSpPr>
          <p:nvPr>
            <p:ph type="body" idx="1"/>
          </p:nvPr>
        </p:nvSpPr>
        <p:spPr>
          <a:xfrm>
            <a:off x="738908" y="4232093"/>
            <a:ext cx="10661950" cy="1143324"/>
          </a:xfrm>
        </p:spPr>
        <p:txBody>
          <a:bodyPr/>
          <a:lstStyle>
            <a:lvl1pPr marL="0" indent="0" algn="r">
              <a:lnSpc>
                <a:spcPct val="112000"/>
              </a:lnSpc>
              <a:spcBef>
                <a:spcPts val="0"/>
              </a:spcBef>
              <a:spcAft>
                <a:spcPts val="0"/>
              </a:spcAft>
              <a:buNone/>
              <a:defRPr sz="2400">
                <a:solidFill>
                  <a:srgbClr val="313B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rgbClr val="313B44"/>
                </a:solidFill>
              </a:defRPr>
            </a:lvl1pPr>
          </a:lstStyle>
          <a:p>
            <a:fld id="{69E57DC2-970A-4B3E-BB1C-7A09969E49DF}" type="slidenum">
              <a:rPr lang="en-US" smtClean="0"/>
              <a:pPr/>
              <a:t>‹#›</a:t>
            </a:fld>
            <a:endParaRPr lang="en-US"/>
          </a:p>
        </p:txBody>
      </p:sp>
      <p:sp>
        <p:nvSpPr>
          <p:cNvPr id="7" name="Rectangle 6" title="Side bar">
            <a:extLst>
              <a:ext uri="{FF2B5EF4-FFF2-40B4-BE49-F238E27FC236}">
                <a16:creationId xmlns:a16="http://schemas.microsoft.com/office/drawing/2014/main" id="{92126C97-3A4F-FC75-9B71-35EE9E9AFA31}"/>
              </a:ext>
            </a:extLst>
          </p:cNvPr>
          <p:cNvSpPr/>
          <p:nvPr userDrawn="1"/>
        </p:nvSpPr>
        <p:spPr>
          <a:xfrm>
            <a:off x="197708" y="1"/>
            <a:ext cx="286565" cy="391203"/>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D3208E7B-AF50-A415-79F0-E62DC359F524}"/>
              </a:ext>
            </a:extLst>
          </p:cNvPr>
          <p:cNvPicPr>
            <a:picLocks noChangeAspect="1"/>
          </p:cNvPicPr>
          <p:nvPr userDrawn="1"/>
        </p:nvPicPr>
        <p:blipFill>
          <a:blip r:embed="rId2"/>
          <a:srcRect/>
          <a:stretch/>
        </p:blipFill>
        <p:spPr>
          <a:xfrm>
            <a:off x="75363" y="524985"/>
            <a:ext cx="531253" cy="391203"/>
          </a:xfrm>
          <a:prstGeom prst="rect">
            <a:avLst/>
          </a:prstGeom>
        </p:spPr>
      </p:pic>
      <p:sp>
        <p:nvSpPr>
          <p:cNvPr id="9" name="Date Placeholder 3">
            <a:extLst>
              <a:ext uri="{FF2B5EF4-FFF2-40B4-BE49-F238E27FC236}">
                <a16:creationId xmlns:a16="http://schemas.microsoft.com/office/drawing/2014/main" id="{4CBE8520-C1F5-0A99-8FB8-AFF3B69151DD}"/>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313B44"/>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164208135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BE9"/>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rgbClr val="FFFBE9"/>
                </a:solidFill>
              </a:defRPr>
            </a:lvl1pPr>
            <a:lvl2pPr>
              <a:defRPr baseline="0">
                <a:solidFill>
                  <a:srgbClr val="FFFBE9"/>
                </a:solidFill>
              </a:defRPr>
            </a:lvl2pPr>
            <a:lvl3pPr>
              <a:defRPr baseline="0">
                <a:solidFill>
                  <a:srgbClr val="FFFBE9"/>
                </a:solidFill>
              </a:defRPr>
            </a:lvl3pPr>
            <a:lvl4pPr>
              <a:defRPr baseline="0">
                <a:solidFill>
                  <a:srgbClr val="FFFBE9"/>
                </a:solidFill>
              </a:defRPr>
            </a:lvl4pPr>
            <a:lvl5pPr>
              <a:defRPr baseline="0">
                <a:solidFill>
                  <a:srgbClr val="FFFBE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rgbClr val="FFFBE9"/>
                </a:solidFill>
              </a:defRPr>
            </a:lvl1pPr>
            <a:lvl2pPr>
              <a:defRPr>
                <a:solidFill>
                  <a:srgbClr val="FFFBE9"/>
                </a:solidFill>
              </a:defRPr>
            </a:lvl2pPr>
            <a:lvl3pPr>
              <a:defRPr>
                <a:solidFill>
                  <a:srgbClr val="FFFBE9"/>
                </a:solidFill>
              </a:defRPr>
            </a:lvl3pPr>
            <a:lvl4pPr>
              <a:defRPr>
                <a:solidFill>
                  <a:srgbClr val="FFFBE9"/>
                </a:solidFill>
              </a:defRPr>
            </a:lvl4pPr>
            <a:lvl5pPr>
              <a:defRPr>
                <a:solidFill>
                  <a:srgbClr val="FFFBE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BE9"/>
                </a:solidFill>
              </a:defRPr>
            </a:lvl1pPr>
          </a:lstStyle>
          <a:p>
            <a:fld id="{69E57DC2-970A-4B3E-BB1C-7A09969E49DF}" type="slidenum">
              <a:rPr lang="en-US" smtClean="0"/>
              <a:pPr/>
              <a:t>‹#›</a:t>
            </a:fld>
            <a:endParaRPr lang="en-US"/>
          </a:p>
        </p:txBody>
      </p:sp>
      <p:sp>
        <p:nvSpPr>
          <p:cNvPr id="8" name="Date Placeholder 3">
            <a:extLst>
              <a:ext uri="{FF2B5EF4-FFF2-40B4-BE49-F238E27FC236}">
                <a16:creationId xmlns:a16="http://schemas.microsoft.com/office/drawing/2014/main" id="{5010E979-5EC5-BDBF-D7D7-FAB11587FB76}"/>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220119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lstStyle>
            <a:lvl1pPr>
              <a:defRPr>
                <a:solidFill>
                  <a:srgbClr val="FFFBE9"/>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rgbClr val="FFFBE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rgbClr val="FFFBE9"/>
                </a:solidFill>
              </a:defRPr>
            </a:lvl1pPr>
            <a:lvl2pPr>
              <a:defRPr baseline="0">
                <a:solidFill>
                  <a:srgbClr val="FFFBE9"/>
                </a:solidFill>
              </a:defRPr>
            </a:lvl2pPr>
            <a:lvl3pPr>
              <a:defRPr baseline="0">
                <a:solidFill>
                  <a:srgbClr val="FFFBE9"/>
                </a:solidFill>
              </a:defRPr>
            </a:lvl3pPr>
            <a:lvl4pPr>
              <a:defRPr baseline="0">
                <a:solidFill>
                  <a:srgbClr val="FFFBE9"/>
                </a:solidFill>
              </a:defRPr>
            </a:lvl4pPr>
            <a:lvl5pPr>
              <a:defRPr baseline="0">
                <a:solidFill>
                  <a:srgbClr val="FFFBE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rgbClr val="FFFBE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rgbClr val="FFFBE9"/>
                </a:solidFill>
              </a:defRPr>
            </a:lvl1pPr>
            <a:lvl2pPr>
              <a:defRPr baseline="0">
                <a:solidFill>
                  <a:srgbClr val="FFFBE9"/>
                </a:solidFill>
              </a:defRPr>
            </a:lvl2pPr>
            <a:lvl3pPr>
              <a:defRPr baseline="0">
                <a:solidFill>
                  <a:srgbClr val="FFFBE9"/>
                </a:solidFill>
              </a:defRPr>
            </a:lvl3pPr>
            <a:lvl4pPr>
              <a:defRPr baseline="0">
                <a:solidFill>
                  <a:srgbClr val="FFFBE9"/>
                </a:solidFill>
              </a:defRPr>
            </a:lvl4pPr>
            <a:lvl5pPr>
              <a:defRPr baseline="0">
                <a:solidFill>
                  <a:srgbClr val="FFFBE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solidFill>
                  <a:srgbClr val="FFFBE9"/>
                </a:solidFill>
              </a:defRPr>
            </a:lvl1pPr>
          </a:lstStyle>
          <a:p>
            <a:fld id="{69E57DC2-970A-4B3E-BB1C-7A09969E49DF}" type="slidenum">
              <a:rPr lang="en-US" smtClean="0"/>
              <a:pPr/>
              <a:t>‹#›</a:t>
            </a:fld>
            <a:endParaRPr lang="en-US"/>
          </a:p>
        </p:txBody>
      </p:sp>
      <p:sp>
        <p:nvSpPr>
          <p:cNvPr id="10" name="Date Placeholder 3">
            <a:extLst>
              <a:ext uri="{FF2B5EF4-FFF2-40B4-BE49-F238E27FC236}">
                <a16:creationId xmlns:a16="http://schemas.microsoft.com/office/drawing/2014/main" id="{73887BE5-9045-AFF9-30FE-9524A177636A}"/>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261986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BE9"/>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rgbClr val="FFFBE9"/>
                </a:solidFill>
              </a:defRPr>
            </a:lvl1pPr>
          </a:lstStyle>
          <a:p>
            <a:fld id="{69E57DC2-970A-4B3E-BB1C-7A09969E49DF}" type="slidenum">
              <a:rPr lang="en-US" smtClean="0"/>
              <a:pPr/>
              <a:t>‹#›</a:t>
            </a:fld>
            <a:endParaRPr lang="en-US"/>
          </a:p>
        </p:txBody>
      </p:sp>
      <p:sp>
        <p:nvSpPr>
          <p:cNvPr id="6" name="Date Placeholder 3">
            <a:extLst>
              <a:ext uri="{FF2B5EF4-FFF2-40B4-BE49-F238E27FC236}">
                <a16:creationId xmlns:a16="http://schemas.microsoft.com/office/drawing/2014/main" id="{76422D5C-79BE-DE44-A547-2E7D27E49C76}"/>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401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
        <p:nvSpPr>
          <p:cNvPr id="5" name="Date Placeholder 3">
            <a:extLst>
              <a:ext uri="{FF2B5EF4-FFF2-40B4-BE49-F238E27FC236}">
                <a16:creationId xmlns:a16="http://schemas.microsoft.com/office/drawing/2014/main" id="{64A0FE0F-17D8-AA2C-355E-1BB5EC4C5946}"/>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239313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15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5D702CA8-4F29-B050-0274-13FB48D61779}"/>
              </a:ext>
            </a:extLst>
          </p:cNvPr>
          <p:cNvSpPr>
            <a:spLocks noGrp="1"/>
          </p:cNvSpPr>
          <p:nvPr>
            <p:ph type="dt" sz="half" idx="10"/>
          </p:nvPr>
        </p:nvSpPr>
        <p:spPr/>
        <p:txBody>
          <a:bodyPr/>
          <a:lstStyle/>
          <a:p>
            <a:r>
              <a:rPr lang="en-US"/>
              <a:t>DECKERS BRANDS</a:t>
            </a:r>
          </a:p>
        </p:txBody>
      </p:sp>
      <p:sp>
        <p:nvSpPr>
          <p:cNvPr id="10" name="Footer Placeholder 9">
            <a:extLst>
              <a:ext uri="{FF2B5EF4-FFF2-40B4-BE49-F238E27FC236}">
                <a16:creationId xmlns:a16="http://schemas.microsoft.com/office/drawing/2014/main" id="{02218E14-EA9C-B14E-862F-48E521F9811F}"/>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138E7BDF-B4AE-30E4-1593-A5AB1A01E8F9}"/>
              </a:ext>
            </a:extLst>
          </p:cNvPr>
          <p:cNvSpPr>
            <a:spLocks noGrp="1"/>
          </p:cNvSpPr>
          <p:nvPr>
            <p:ph type="sldNum" sz="quarter" idx="12"/>
          </p:nvPr>
        </p:nvSpPr>
        <p:spPr/>
        <p:txBody>
          <a:bodyPr/>
          <a:lstStyle/>
          <a:p>
            <a:fld id="{69E57DC2-970A-4B3E-BB1C-7A09969E49D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723900" y="685800"/>
            <a:ext cx="3855720" cy="2157884"/>
          </a:xfrm>
        </p:spPr>
        <p:txBody>
          <a:bodyPr anchor="t">
            <a:noAutofit/>
          </a:bodyPr>
          <a:lstStyle>
            <a:lvl1pPr>
              <a:lnSpc>
                <a:spcPct val="84000"/>
              </a:lnSpc>
              <a:defRPr sz="4800" spc="-150" baseline="0">
                <a:solidFill>
                  <a:srgbClr val="313B44"/>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rgbClr val="313B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rgbClr val="E9732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Date Placeholder 3">
            <a:extLst>
              <a:ext uri="{FF2B5EF4-FFF2-40B4-BE49-F238E27FC236}">
                <a16:creationId xmlns:a16="http://schemas.microsoft.com/office/drawing/2014/main" id="{E40DA41D-386A-BD9D-6CA8-07929B7455BC}"/>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313B44"/>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1393477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0E581D18-EB57-AA76-0768-4C1C6D406B74}"/>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297696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3C574808-FC6E-0BD8-D1FC-B6534A207E49}"/>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76307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15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
        <p:nvSpPr>
          <p:cNvPr id="7" name="Date Placeholder 3">
            <a:extLst>
              <a:ext uri="{FF2B5EF4-FFF2-40B4-BE49-F238E27FC236}">
                <a16:creationId xmlns:a16="http://schemas.microsoft.com/office/drawing/2014/main" id="{B4DBD461-CEC7-E594-D086-476084964B0F}"/>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139686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313B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450" y="1301360"/>
            <a:ext cx="10791099" cy="2852737"/>
          </a:xfrm>
        </p:spPr>
        <p:txBody>
          <a:bodyPr anchor="b">
            <a:normAutofit/>
          </a:bodyPr>
          <a:lstStyle>
            <a:lvl1pPr algn="r">
              <a:defRPr sz="7200" cap="all" spc="-150" baseline="0">
                <a:solidFill>
                  <a:srgbClr val="FFFBE9"/>
                </a:solidFill>
              </a:defRPr>
            </a:lvl1pPr>
          </a:lstStyle>
          <a:p>
            <a:r>
              <a:rPr lang="en-US"/>
              <a:t>Click to edit Master title style</a:t>
            </a:r>
          </a:p>
        </p:txBody>
      </p:sp>
      <p:sp>
        <p:nvSpPr>
          <p:cNvPr id="3" name="Text Placeholder 2"/>
          <p:cNvSpPr>
            <a:spLocks noGrp="1"/>
          </p:cNvSpPr>
          <p:nvPr>
            <p:ph type="body" idx="1"/>
          </p:nvPr>
        </p:nvSpPr>
        <p:spPr>
          <a:xfrm>
            <a:off x="700450" y="4216328"/>
            <a:ext cx="10791099" cy="1143324"/>
          </a:xfrm>
        </p:spPr>
        <p:txBody>
          <a:bodyPr/>
          <a:lstStyle>
            <a:lvl1pPr marL="0" indent="0" algn="r">
              <a:lnSpc>
                <a:spcPct val="112000"/>
              </a:lnSpc>
              <a:spcBef>
                <a:spcPts val="0"/>
              </a:spcBef>
              <a:spcAft>
                <a:spcPts val="0"/>
              </a:spcAft>
              <a:buNone/>
              <a:defRPr sz="2400">
                <a:solidFill>
                  <a:srgbClr val="FFFB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A0707351-5E6E-FB8F-0197-70150FCF28F8}"/>
              </a:ext>
            </a:extLst>
          </p:cNvPr>
          <p:cNvSpPr>
            <a:spLocks noGrp="1"/>
          </p:cNvSpPr>
          <p:nvPr>
            <p:ph type="sldNum" sz="quarter" idx="12"/>
          </p:nvPr>
        </p:nvSpPr>
        <p:spPr>
          <a:xfrm>
            <a:off x="10461276" y="6453386"/>
            <a:ext cx="1596292" cy="404614"/>
          </a:xfrm>
        </p:spPr>
        <p:txBody>
          <a:bodyPr/>
          <a:lstStyle/>
          <a:p>
            <a:fld id="{69E57DC2-970A-4B3E-BB1C-7A09969E49DF}" type="slidenum">
              <a:rPr lang="en-US" dirty="0"/>
              <a:t>‹#›</a:t>
            </a:fld>
            <a:endParaRPr lang="en-US"/>
          </a:p>
        </p:txBody>
      </p:sp>
      <p:sp>
        <p:nvSpPr>
          <p:cNvPr id="9" name="Date Placeholder 3">
            <a:extLst>
              <a:ext uri="{FF2B5EF4-FFF2-40B4-BE49-F238E27FC236}">
                <a16:creationId xmlns:a16="http://schemas.microsoft.com/office/drawing/2014/main" id="{DD2C6810-B0B3-17F4-EDAB-2F5B42B4A43F}"/>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pic>
        <p:nvPicPr>
          <p:cNvPr id="10" name="Picture 9">
            <a:extLst>
              <a:ext uri="{FF2B5EF4-FFF2-40B4-BE49-F238E27FC236}">
                <a16:creationId xmlns:a16="http://schemas.microsoft.com/office/drawing/2014/main" id="{88865006-8611-5D74-B6E1-F0012ADF9886}"/>
              </a:ext>
            </a:extLst>
          </p:cNvPr>
          <p:cNvPicPr>
            <a:picLocks noChangeAspect="1"/>
          </p:cNvPicPr>
          <p:nvPr userDrawn="1"/>
        </p:nvPicPr>
        <p:blipFill>
          <a:blip r:embed="rId2"/>
          <a:srcRect/>
          <a:stretch/>
        </p:blipFill>
        <p:spPr>
          <a:xfrm>
            <a:off x="75364" y="524985"/>
            <a:ext cx="531251" cy="391203"/>
          </a:xfrm>
          <a:prstGeom prst="rect">
            <a:avLst/>
          </a:prstGeom>
          <a:noFill/>
        </p:spPr>
      </p:pic>
      <p:sp>
        <p:nvSpPr>
          <p:cNvPr id="11" name="Rectangle 10" title="Side bar">
            <a:extLst>
              <a:ext uri="{FF2B5EF4-FFF2-40B4-BE49-F238E27FC236}">
                <a16:creationId xmlns:a16="http://schemas.microsoft.com/office/drawing/2014/main" id="{B900A2DC-7A3A-BF50-9D0F-B7C04FDE4644}"/>
              </a:ext>
            </a:extLst>
          </p:cNvPr>
          <p:cNvSpPr/>
          <p:nvPr userDrawn="1"/>
        </p:nvSpPr>
        <p:spPr>
          <a:xfrm>
            <a:off x="197708" y="1"/>
            <a:ext cx="286565" cy="391203"/>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150">
                <a:solidFill>
                  <a:srgbClr val="313B44"/>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rgbClr val="313B44"/>
                </a:solidFill>
              </a:defRPr>
            </a:lvl1pPr>
            <a:lvl2pPr>
              <a:defRPr baseline="0">
                <a:solidFill>
                  <a:srgbClr val="313B44"/>
                </a:solidFill>
              </a:defRPr>
            </a:lvl2pPr>
            <a:lvl3pPr>
              <a:defRPr baseline="0">
                <a:solidFill>
                  <a:srgbClr val="313B44"/>
                </a:solidFill>
              </a:defRPr>
            </a:lvl3pPr>
            <a:lvl4pPr>
              <a:defRPr baseline="0">
                <a:solidFill>
                  <a:srgbClr val="313B44"/>
                </a:solidFill>
              </a:defRPr>
            </a:lvl4pPr>
            <a:lvl5pPr>
              <a:defRPr baseline="0">
                <a:solidFill>
                  <a:srgbClr val="313B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rgbClr val="313B44"/>
                </a:solidFill>
              </a:defRPr>
            </a:lvl1pPr>
            <a:lvl2pPr>
              <a:defRPr>
                <a:solidFill>
                  <a:srgbClr val="313B44"/>
                </a:solidFill>
              </a:defRPr>
            </a:lvl2pPr>
            <a:lvl3pPr>
              <a:defRPr>
                <a:solidFill>
                  <a:srgbClr val="313B44"/>
                </a:solidFill>
              </a:defRPr>
            </a:lvl3pPr>
            <a:lvl4pPr>
              <a:defRPr>
                <a:solidFill>
                  <a:srgbClr val="313B44"/>
                </a:solidFill>
              </a:defRPr>
            </a:lvl4pPr>
            <a:lvl5pPr>
              <a:defRPr>
                <a:solidFill>
                  <a:srgbClr val="313B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
        <p:nvSpPr>
          <p:cNvPr id="8" name="Date Placeholder 3">
            <a:extLst>
              <a:ext uri="{FF2B5EF4-FFF2-40B4-BE49-F238E27FC236}">
                <a16:creationId xmlns:a16="http://schemas.microsoft.com/office/drawing/2014/main" id="{0F794906-4957-51C4-B377-A0EE5C2770EB}"/>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lstStyle>
            <a:lvl1pPr>
              <a:defRPr>
                <a:solidFill>
                  <a:srgbClr val="313B44"/>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rgbClr val="313B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rgbClr val="313B44"/>
                </a:solidFill>
              </a:defRPr>
            </a:lvl1pPr>
            <a:lvl2pPr>
              <a:defRPr baseline="0">
                <a:solidFill>
                  <a:srgbClr val="313B44"/>
                </a:solidFill>
              </a:defRPr>
            </a:lvl2pPr>
            <a:lvl3pPr>
              <a:defRPr baseline="0">
                <a:solidFill>
                  <a:srgbClr val="313B44"/>
                </a:solidFill>
              </a:defRPr>
            </a:lvl3pPr>
            <a:lvl4pPr>
              <a:defRPr baseline="0">
                <a:solidFill>
                  <a:srgbClr val="313B44"/>
                </a:solidFill>
              </a:defRPr>
            </a:lvl4pPr>
            <a:lvl5pPr>
              <a:defRPr baseline="0">
                <a:solidFill>
                  <a:srgbClr val="313B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rgbClr val="313B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rgbClr val="313B44"/>
                </a:solidFill>
              </a:defRPr>
            </a:lvl1pPr>
            <a:lvl2pPr>
              <a:defRPr baseline="0">
                <a:solidFill>
                  <a:srgbClr val="313B44"/>
                </a:solidFill>
              </a:defRPr>
            </a:lvl2pPr>
            <a:lvl3pPr>
              <a:defRPr baseline="0">
                <a:solidFill>
                  <a:srgbClr val="313B44"/>
                </a:solidFill>
              </a:defRPr>
            </a:lvl3pPr>
            <a:lvl4pPr>
              <a:defRPr baseline="0">
                <a:solidFill>
                  <a:srgbClr val="313B44"/>
                </a:solidFill>
              </a:defRPr>
            </a:lvl4pPr>
            <a:lvl5pPr>
              <a:defRPr baseline="0">
                <a:solidFill>
                  <a:srgbClr val="313B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
        <p:nvSpPr>
          <p:cNvPr id="10" name="Date Placeholder 3">
            <a:extLst>
              <a:ext uri="{FF2B5EF4-FFF2-40B4-BE49-F238E27FC236}">
                <a16:creationId xmlns:a16="http://schemas.microsoft.com/office/drawing/2014/main" id="{1F8119E9-E2B0-B544-B088-4DB2D2932936}"/>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
        <p:nvSpPr>
          <p:cNvPr id="6" name="Date Placeholder 3">
            <a:extLst>
              <a:ext uri="{FF2B5EF4-FFF2-40B4-BE49-F238E27FC236}">
                <a16:creationId xmlns:a16="http://schemas.microsoft.com/office/drawing/2014/main" id="{9F46C2B2-E1C4-93F0-8E11-E9818300A89D}"/>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
        <p:nvSpPr>
          <p:cNvPr id="5" name="Date Placeholder 3">
            <a:extLst>
              <a:ext uri="{FF2B5EF4-FFF2-40B4-BE49-F238E27FC236}">
                <a16:creationId xmlns:a16="http://schemas.microsoft.com/office/drawing/2014/main" id="{66418438-3C2F-3439-D423-10CB9FB6CC8E}"/>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723900" y="685800"/>
            <a:ext cx="3855720" cy="2157884"/>
          </a:xfrm>
        </p:spPr>
        <p:txBody>
          <a:bodyPr anchor="t">
            <a:noAutofit/>
          </a:bodyPr>
          <a:lstStyle>
            <a:lvl1pPr>
              <a:lnSpc>
                <a:spcPct val="84000"/>
              </a:lnSpc>
              <a:defRPr sz="4800" spc="-150" baseline="0">
                <a:solidFill>
                  <a:srgbClr val="FFFBE9"/>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rgbClr val="FFFBE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title="Divider Bar"/>
          <p:cNvSpPr/>
          <p:nvPr/>
        </p:nvSpPr>
        <p:spPr>
          <a:xfrm>
            <a:off x="5303520" y="376"/>
            <a:ext cx="228600" cy="6858000"/>
          </a:xfrm>
          <a:prstGeom prst="rect">
            <a:avLst/>
          </a:prstGeom>
          <a:solidFill>
            <a:srgbClr val="E9732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Date Placeholder 3">
            <a:extLst>
              <a:ext uri="{FF2B5EF4-FFF2-40B4-BE49-F238E27FC236}">
                <a16:creationId xmlns:a16="http://schemas.microsoft.com/office/drawing/2014/main" id="{A83E4765-A0C7-E6C3-0F81-6B20D60E7833}"/>
              </a:ext>
            </a:extLst>
          </p:cNvPr>
          <p:cNvSpPr>
            <a:spLocks noGrp="1"/>
          </p:cNvSpPr>
          <p:nvPr>
            <p:ph type="dt" sz="half" idx="13"/>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
        <p:nvSpPr>
          <p:cNvPr id="11" name="Slide Number Placeholder 3">
            <a:extLst>
              <a:ext uri="{FF2B5EF4-FFF2-40B4-BE49-F238E27FC236}">
                <a16:creationId xmlns:a16="http://schemas.microsoft.com/office/drawing/2014/main" id="{36760344-66CF-22A5-68EE-78742F03E703}"/>
              </a:ext>
            </a:extLst>
          </p:cNvPr>
          <p:cNvSpPr>
            <a:spLocks noGrp="1"/>
          </p:cNvSpPr>
          <p:nvPr>
            <p:ph type="sldNum" sz="quarter" idx="12"/>
          </p:nvPr>
        </p:nvSpPr>
        <p:spPr>
          <a:xfrm>
            <a:off x="10461276" y="6453386"/>
            <a:ext cx="1596292" cy="404614"/>
          </a:xfrm>
        </p:spPr>
        <p:txBody>
          <a:bodyPr/>
          <a:lstStyle/>
          <a:p>
            <a:fld id="{69E57DC2-970A-4B3E-BB1C-7A09969E49DF}"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chemeClr val="tx2"/>
                </a:solidFill>
                <a:latin typeface="Aptos" panose="020B0004020202020204" pitchFamily="34" charset="0"/>
                <a:cs typeface="Aptos" panose="020B0004020202020204" pitchFamily="34" charset="0"/>
              </a:defRPr>
            </a:lvl1pPr>
          </a:lstStyle>
          <a:p>
            <a:r>
              <a:rPr lang="en-US"/>
              <a:t>DECKERS BRANDS</a:t>
            </a:r>
          </a:p>
        </p:txBody>
      </p:sp>
      <p:sp>
        <p:nvSpPr>
          <p:cNvPr id="6" name="Slide Number Placeholder 5"/>
          <p:cNvSpPr>
            <a:spLocks noGrp="1"/>
          </p:cNvSpPr>
          <p:nvPr>
            <p:ph type="sldNum" sz="quarter" idx="4"/>
          </p:nvPr>
        </p:nvSpPr>
        <p:spPr>
          <a:xfrm>
            <a:off x="10461276" y="6453386"/>
            <a:ext cx="1596292" cy="404614"/>
          </a:xfrm>
          <a:prstGeom prst="rect">
            <a:avLst/>
          </a:prstGeom>
        </p:spPr>
        <p:txBody>
          <a:bodyPr vert="horz" lIns="91440" tIns="45720" rIns="91440" bIns="45720" rtlCol="0" anchor="ctr"/>
          <a:lstStyle>
            <a:lvl1pPr algn="r">
              <a:defRPr sz="1200" b="0" i="0" baseline="0">
                <a:solidFill>
                  <a:schemeClr val="tx2"/>
                </a:solidFill>
                <a:latin typeface="Aptos" panose="020B0004020202020204" pitchFamily="34" charset="0"/>
                <a:cs typeface="Aptos" panose="020B0004020202020204" pitchFamily="34" charset="0"/>
              </a:defRPr>
            </a:lvl1pPr>
          </a:lstStyle>
          <a:p>
            <a:fld id="{69E57DC2-970A-4B3E-BB1C-7A09969E49DF}" type="slidenum">
              <a:rPr lang="en-US" smtClean="0"/>
              <a:pPr/>
              <a:t>‹#›</a:t>
            </a:fld>
            <a:endParaRPr lang="en-US"/>
          </a:p>
        </p:txBody>
      </p:sp>
      <p:sp>
        <p:nvSpPr>
          <p:cNvPr id="9" name="Rectangle 8" title="Side bar"/>
          <p:cNvSpPr/>
          <p:nvPr/>
        </p:nvSpPr>
        <p:spPr>
          <a:xfrm>
            <a:off x="197708" y="1"/>
            <a:ext cx="286565" cy="391203"/>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6" title="Side bar">
            <a:extLst>
              <a:ext uri="{FF2B5EF4-FFF2-40B4-BE49-F238E27FC236}">
                <a16:creationId xmlns:a16="http://schemas.microsoft.com/office/drawing/2014/main" id="{E8329B21-539B-5D23-B3CC-CFAAA9ED6838}"/>
              </a:ext>
            </a:extLst>
          </p:cNvPr>
          <p:cNvSpPr/>
          <p:nvPr userDrawn="1"/>
        </p:nvSpPr>
        <p:spPr>
          <a:xfrm>
            <a:off x="197708" y="1049969"/>
            <a:ext cx="286565" cy="5808033"/>
          </a:xfrm>
          <a:prstGeom prst="rect">
            <a:avLst/>
          </a:prstGeom>
          <a:solidFill>
            <a:srgbClr val="313B4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39EB0880-7ED5-47D7-5974-74CDA1582294}"/>
              </a:ext>
            </a:extLst>
          </p:cNvPr>
          <p:cNvPicPr>
            <a:picLocks noChangeAspect="1"/>
          </p:cNvPicPr>
          <p:nvPr userDrawn="1"/>
        </p:nvPicPr>
        <p:blipFill>
          <a:blip r:embed="rId13"/>
          <a:srcRect/>
          <a:stretch/>
        </p:blipFill>
        <p:spPr>
          <a:xfrm>
            <a:off x="75363" y="524985"/>
            <a:ext cx="531253" cy="391203"/>
          </a:xfrm>
          <a:prstGeom prst="rect">
            <a:avLst/>
          </a:prstGeom>
        </p:spPr>
      </p:pic>
      <p:sp>
        <p:nvSpPr>
          <p:cNvPr id="13" name="Footer Placeholder 12">
            <a:extLst>
              <a:ext uri="{FF2B5EF4-FFF2-40B4-BE49-F238E27FC236}">
                <a16:creationId xmlns:a16="http://schemas.microsoft.com/office/drawing/2014/main" id="{BCE162FE-ACB5-EECB-0484-01DF9E195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ptos" panose="020B0004020202020204" pitchFamily="3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txStyles>
    <p:titleStyle>
      <a:lvl1pPr algn="l" defTabSz="914400" rtl="0" eaLnBrk="1" latinLnBrk="0" hangingPunct="1">
        <a:lnSpc>
          <a:spcPct val="89000"/>
        </a:lnSpc>
        <a:spcBef>
          <a:spcPct val="0"/>
        </a:spcBef>
        <a:buNone/>
        <a:defRPr sz="4400" b="0" i="0" kern="1200" spc="-150" baseline="0">
          <a:solidFill>
            <a:srgbClr val="313B44"/>
          </a:solidFill>
          <a:latin typeface="Aptos" panose="020B00040202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b="0" i="0" kern="1200" baseline="0">
          <a:solidFill>
            <a:srgbClr val="313B44"/>
          </a:solidFill>
          <a:latin typeface="Aptos" panose="020B0004020202020204" pitchFamily="34" charset="0"/>
          <a:ea typeface="+mn-ea"/>
          <a:cs typeface="Aptos" panose="020B0004020202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0" kern="1200" baseline="0">
          <a:solidFill>
            <a:srgbClr val="313B44"/>
          </a:solidFill>
          <a:latin typeface="Aptos" panose="020B0004020202020204" pitchFamily="34" charset="0"/>
          <a:ea typeface="+mn-ea"/>
          <a:cs typeface="Aptos" panose="020B0004020202020204"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rgbClr val="313B44"/>
          </a:solidFill>
          <a:latin typeface="Aptos" panose="020B0004020202020204" pitchFamily="34" charset="0"/>
          <a:ea typeface="+mn-ea"/>
          <a:cs typeface="Aptos" panose="020B0004020202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rgbClr val="313B44"/>
          </a:solidFill>
          <a:latin typeface="Aptos" panose="020B0004020202020204" pitchFamily="34" charset="0"/>
          <a:ea typeface="+mn-ea"/>
          <a:cs typeface="Aptos" panose="020B0004020202020204"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b="0" i="0" kern="1200" baseline="0">
          <a:solidFill>
            <a:srgbClr val="313B44"/>
          </a:solidFill>
          <a:latin typeface="Aptos" panose="020B0004020202020204" pitchFamily="34" charset="0"/>
          <a:ea typeface="+mn-ea"/>
          <a:cs typeface="Aptos" panose="020B0004020202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13B4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48919" y="6453386"/>
            <a:ext cx="1596292" cy="404614"/>
          </a:xfrm>
          <a:prstGeom prst="rect">
            <a:avLst/>
          </a:prstGeom>
        </p:spPr>
        <p:txBody>
          <a:bodyPr vert="horz" lIns="91440" tIns="45720" rIns="91440" bIns="45720" rtlCol="0" anchor="ctr"/>
          <a:lstStyle>
            <a:lvl1pPr algn="r">
              <a:defRPr sz="1200" b="0" i="0" baseline="0">
                <a:solidFill>
                  <a:srgbClr val="FFFBE9"/>
                </a:solidFill>
                <a:latin typeface="Aptos" panose="020B0004020202020204" pitchFamily="34" charset="0"/>
                <a:cs typeface="Aptos" panose="020B0004020202020204" pitchFamily="34" charset="0"/>
              </a:defRPr>
            </a:lvl1pPr>
          </a:lstStyle>
          <a:p>
            <a:fld id="{69E57DC2-970A-4B3E-BB1C-7A09969E49DF}" type="slidenum">
              <a:rPr lang="en-US" smtClean="0"/>
              <a:pPr/>
              <a:t>‹#›</a:t>
            </a:fld>
            <a:endParaRPr lang="en-US"/>
          </a:p>
        </p:txBody>
      </p:sp>
      <p:sp>
        <p:nvSpPr>
          <p:cNvPr id="7" name="Rectangle 6" title="Side bar">
            <a:extLst>
              <a:ext uri="{FF2B5EF4-FFF2-40B4-BE49-F238E27FC236}">
                <a16:creationId xmlns:a16="http://schemas.microsoft.com/office/drawing/2014/main" id="{ED5ED6A8-872D-0ADC-3FC3-D0FF67782E7D}"/>
              </a:ext>
            </a:extLst>
          </p:cNvPr>
          <p:cNvSpPr/>
          <p:nvPr userDrawn="1"/>
        </p:nvSpPr>
        <p:spPr>
          <a:xfrm>
            <a:off x="197708" y="1"/>
            <a:ext cx="286565" cy="391203"/>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title="Side bar">
            <a:extLst>
              <a:ext uri="{FF2B5EF4-FFF2-40B4-BE49-F238E27FC236}">
                <a16:creationId xmlns:a16="http://schemas.microsoft.com/office/drawing/2014/main" id="{A6B9B860-EDD5-F325-C9C3-872992F2EF69}"/>
              </a:ext>
            </a:extLst>
          </p:cNvPr>
          <p:cNvSpPr/>
          <p:nvPr userDrawn="1"/>
        </p:nvSpPr>
        <p:spPr>
          <a:xfrm>
            <a:off x="197708" y="1049969"/>
            <a:ext cx="286565" cy="5808033"/>
          </a:xfrm>
          <a:prstGeom prst="rect">
            <a:avLst/>
          </a:prstGeom>
          <a:solidFill>
            <a:srgbClr val="FFFBE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B278F86C-5997-679D-DEF5-ADE1AF370F3E}"/>
              </a:ext>
            </a:extLst>
          </p:cNvPr>
          <p:cNvPicPr>
            <a:picLocks noChangeAspect="1"/>
          </p:cNvPicPr>
          <p:nvPr userDrawn="1"/>
        </p:nvPicPr>
        <p:blipFill>
          <a:blip r:embed="rId13"/>
          <a:srcRect/>
          <a:stretch/>
        </p:blipFill>
        <p:spPr>
          <a:xfrm>
            <a:off x="75364" y="524985"/>
            <a:ext cx="531251" cy="391203"/>
          </a:xfrm>
          <a:prstGeom prst="rect">
            <a:avLst/>
          </a:prstGeom>
          <a:noFill/>
        </p:spPr>
      </p:pic>
      <p:sp>
        <p:nvSpPr>
          <p:cNvPr id="11" name="Date Placeholder 3">
            <a:extLst>
              <a:ext uri="{FF2B5EF4-FFF2-40B4-BE49-F238E27FC236}">
                <a16:creationId xmlns:a16="http://schemas.microsoft.com/office/drawing/2014/main" id="{0249047D-2891-B8F2-2F25-0A42112EB409}"/>
              </a:ext>
            </a:extLst>
          </p:cNvPr>
          <p:cNvSpPr>
            <a:spLocks noGrp="1"/>
          </p:cNvSpPr>
          <p:nvPr>
            <p:ph type="dt" sz="half" idx="2"/>
          </p:nvPr>
        </p:nvSpPr>
        <p:spPr>
          <a:xfrm>
            <a:off x="484273" y="6453386"/>
            <a:ext cx="2110949" cy="404614"/>
          </a:xfrm>
          <a:prstGeom prst="rect">
            <a:avLst/>
          </a:prstGeom>
        </p:spPr>
        <p:txBody>
          <a:bodyPr vert="horz" lIns="91440" tIns="45720" rIns="91440" bIns="45720" rtlCol="0" anchor="ctr"/>
          <a:lstStyle>
            <a:lvl1pPr algn="l">
              <a:defRPr sz="1000" b="0" i="0" baseline="0">
                <a:solidFill>
                  <a:srgbClr val="FFFBE9"/>
                </a:solidFill>
                <a:latin typeface="Aptos" panose="020B0004020202020204" pitchFamily="34" charset="0"/>
                <a:cs typeface="Aptos" panose="020B0004020202020204" pitchFamily="34" charset="0"/>
              </a:defRPr>
            </a:lvl1pPr>
          </a:lstStyle>
          <a:p>
            <a:r>
              <a:rPr lang="en-US"/>
              <a:t>DECKERS BRANDS</a:t>
            </a:r>
          </a:p>
        </p:txBody>
      </p:sp>
    </p:spTree>
    <p:extLst>
      <p:ext uri="{BB962C8B-B14F-4D97-AF65-F5344CB8AC3E}">
        <p14:creationId xmlns:p14="http://schemas.microsoft.com/office/powerpoint/2010/main" val="23492138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9000"/>
        </a:lnSpc>
        <a:spcBef>
          <a:spcPct val="0"/>
        </a:spcBef>
        <a:buNone/>
        <a:defRPr sz="4400" b="0" i="0" kern="1200" spc="-150" baseline="0">
          <a:solidFill>
            <a:srgbClr val="FFFBE9"/>
          </a:solidFill>
          <a:latin typeface="Aptos" panose="020B00040202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b="0" i="0" kern="1200" baseline="0">
          <a:solidFill>
            <a:srgbClr val="FFFBE9"/>
          </a:solidFill>
          <a:latin typeface="Aptos" panose="020B0004020202020204" pitchFamily="34" charset="0"/>
          <a:ea typeface="+mn-ea"/>
          <a:cs typeface="Aptos" panose="020B0004020202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0" kern="1200" baseline="0">
          <a:solidFill>
            <a:srgbClr val="FFFBE9"/>
          </a:solidFill>
          <a:latin typeface="Aptos" panose="020B0004020202020204" pitchFamily="34" charset="0"/>
          <a:ea typeface="+mn-ea"/>
          <a:cs typeface="Aptos" panose="020B0004020202020204"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rgbClr val="FFFBE9"/>
          </a:solidFill>
          <a:latin typeface="Aptos" panose="020B0004020202020204" pitchFamily="34" charset="0"/>
          <a:ea typeface="+mn-ea"/>
          <a:cs typeface="Aptos" panose="020B0004020202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rgbClr val="FFFBE9"/>
          </a:solidFill>
          <a:latin typeface="Aptos" panose="020B0004020202020204" pitchFamily="34" charset="0"/>
          <a:ea typeface="+mn-ea"/>
          <a:cs typeface="Aptos" panose="020B0004020202020204"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b="0" i="0" kern="1200" baseline="0">
          <a:solidFill>
            <a:srgbClr val="FFFBE9"/>
          </a:solidFill>
          <a:latin typeface="Aptos" panose="020B0004020202020204" pitchFamily="34" charset="0"/>
          <a:ea typeface="+mn-ea"/>
          <a:cs typeface="Aptos" panose="020B0004020202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deckers.sharepoint.com/:x:/t/GlobalVisualExperienceStoreDesign/ETTkliC_MTtJp4XVowlOEZUBuKpq4Fd1F4PRbexc2riurQ?e=z6MG1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hyperlink" Target="https://www.tulip.com/videos/clienteling-demo/?wvideo=4lzs6ih614"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3.wdp"/><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BB58-7789-7D4C-6B20-0AD1EA80C320}"/>
              </a:ext>
            </a:extLst>
          </p:cNvPr>
          <p:cNvSpPr>
            <a:spLocks noGrp="1"/>
          </p:cNvSpPr>
          <p:nvPr>
            <p:ph type="ctrTitle"/>
          </p:nvPr>
        </p:nvSpPr>
        <p:spPr/>
        <p:txBody>
          <a:bodyPr/>
          <a:lstStyle/>
          <a:p>
            <a:r>
              <a:rPr lang="en-US">
                <a:latin typeface="Aptos" panose="020B0004020202020204" pitchFamily="34" charset="0"/>
              </a:rPr>
              <a:t>Retail Clienteling</a:t>
            </a:r>
          </a:p>
        </p:txBody>
      </p:sp>
      <p:sp>
        <p:nvSpPr>
          <p:cNvPr id="7" name="AutoShape 2">
            <a:extLst>
              <a:ext uri="{FF2B5EF4-FFF2-40B4-BE49-F238E27FC236}">
                <a16:creationId xmlns:a16="http://schemas.microsoft.com/office/drawing/2014/main" id="{5AD0F822-1CAE-F9BF-FDAB-DDE72299ED2D}"/>
              </a:ext>
            </a:extLst>
          </p:cNvPr>
          <p:cNvSpPr/>
          <p:nvPr/>
        </p:nvSpPr>
        <p:spPr>
          <a:xfrm>
            <a:off x="1077686" y="4543279"/>
            <a:ext cx="8229600" cy="0"/>
          </a:xfrm>
          <a:prstGeom prst="line">
            <a:avLst/>
          </a:prstGeom>
          <a:ln w="19050" cap="flat">
            <a:solidFill>
              <a:srgbClr val="313B44"/>
            </a:solidFill>
            <a:prstDash val="solid"/>
            <a:headEnd type="none" w="sm" len="sm"/>
            <a:tailEnd type="none" w="sm" len="sm"/>
          </a:ln>
        </p:spPr>
        <p:txBody>
          <a:bodyPr/>
          <a:lstStyle/>
          <a:p>
            <a:endParaRPr lang="en-US"/>
          </a:p>
        </p:txBody>
      </p:sp>
      <p:sp>
        <p:nvSpPr>
          <p:cNvPr id="8" name="TextBox 5">
            <a:extLst>
              <a:ext uri="{FF2B5EF4-FFF2-40B4-BE49-F238E27FC236}">
                <a16:creationId xmlns:a16="http://schemas.microsoft.com/office/drawing/2014/main" id="{DC8CAEB9-AB93-C023-D9D1-001F73668924}"/>
              </a:ext>
            </a:extLst>
          </p:cNvPr>
          <p:cNvSpPr txBox="1"/>
          <p:nvPr/>
        </p:nvSpPr>
        <p:spPr>
          <a:xfrm>
            <a:off x="1077686" y="3429000"/>
            <a:ext cx="4648200" cy="1114279"/>
          </a:xfrm>
          <a:prstGeom prst="rect">
            <a:avLst/>
          </a:prstGeom>
        </p:spPr>
        <p:txBody>
          <a:bodyPr wrap="square" lIns="0" tIns="0" rIns="0" bIns="0" rtlCol="0" anchor="t">
            <a:spAutoFit/>
          </a:bodyPr>
          <a:lstStyle/>
          <a:p>
            <a:pPr algn="l">
              <a:lnSpc>
                <a:spcPts val="10639"/>
              </a:lnSpc>
            </a:pPr>
            <a:r>
              <a:rPr lang="en-US" sz="2800" b="1">
                <a:solidFill>
                  <a:srgbClr val="313B44"/>
                </a:solidFill>
                <a:latin typeface="Aptos Bold"/>
                <a:ea typeface="Aptos Bold"/>
                <a:cs typeface="Aptos Bold"/>
                <a:sym typeface="Aptos Bold"/>
              </a:rPr>
              <a:t>Vision</a:t>
            </a:r>
            <a:endParaRPr lang="en-US" sz="7599" b="1">
              <a:solidFill>
                <a:srgbClr val="313B44"/>
              </a:solidFill>
              <a:latin typeface="Aptos Bold"/>
              <a:ea typeface="Aptos Bold"/>
              <a:cs typeface="Aptos Bold"/>
              <a:sym typeface="Aptos Bold"/>
            </a:endParaRPr>
          </a:p>
        </p:txBody>
      </p:sp>
      <p:sp>
        <p:nvSpPr>
          <p:cNvPr id="9" name="TextBox 6">
            <a:extLst>
              <a:ext uri="{FF2B5EF4-FFF2-40B4-BE49-F238E27FC236}">
                <a16:creationId xmlns:a16="http://schemas.microsoft.com/office/drawing/2014/main" id="{0FADFFBB-D5DE-8028-37EF-EC51C2724D97}"/>
              </a:ext>
            </a:extLst>
          </p:cNvPr>
          <p:cNvSpPr txBox="1"/>
          <p:nvPr/>
        </p:nvSpPr>
        <p:spPr>
          <a:xfrm>
            <a:off x="1558332" y="4709495"/>
            <a:ext cx="10770577" cy="553998"/>
          </a:xfrm>
          <a:prstGeom prst="rect">
            <a:avLst/>
          </a:prstGeom>
        </p:spPr>
        <p:txBody>
          <a:bodyPr wrap="square" lIns="0" tIns="0" rIns="0" bIns="0" rtlCol="0" anchor="t">
            <a:spAutoFit/>
          </a:bodyPr>
          <a:lstStyle/>
          <a:p>
            <a:r>
              <a:rPr lang="en-US">
                <a:solidFill>
                  <a:srgbClr val="313B44"/>
                </a:solidFill>
                <a:latin typeface="Aptos"/>
                <a:ea typeface="Assistant"/>
                <a:cs typeface="Assistant"/>
                <a:sym typeface="Assistant"/>
              </a:rPr>
              <a:t>Empower store teams to build meaningful, data-driven relationships with consumers, driving retention, purchase frequency, and long-term brand loyalty through one-to-one communication.</a:t>
            </a:r>
          </a:p>
        </p:txBody>
      </p:sp>
      <p:pic>
        <p:nvPicPr>
          <p:cNvPr id="10" name="Picture 9">
            <a:extLst>
              <a:ext uri="{FF2B5EF4-FFF2-40B4-BE49-F238E27FC236}">
                <a16:creationId xmlns:a16="http://schemas.microsoft.com/office/drawing/2014/main" id="{4B2F730C-1300-1F3D-C0F7-136E96666B29}"/>
              </a:ext>
            </a:extLst>
          </p:cNvPr>
          <p:cNvPicPr>
            <a:picLocks noChangeAspect="1"/>
          </p:cNvPicPr>
          <p:nvPr/>
        </p:nvPicPr>
        <p:blipFill>
          <a:blip r:embed="rId2">
            <a:duotone>
              <a:prstClr val="black"/>
              <a:srgbClr val="313B44">
                <a:tint val="45000"/>
                <a:satMod val="400000"/>
              </a:srgbClr>
            </a:duotone>
            <a:extLst>
              <a:ext uri="{BEBA8EAE-BF5A-486C-A8C5-ECC9F3942E4B}">
                <a14:imgProps xmlns:a14="http://schemas.microsoft.com/office/drawing/2010/main">
                  <a14:imgLayer r:embed="rId3">
                    <a14:imgEffect>
                      <a14:colorTemperature colorTemp="3917"/>
                    </a14:imgEffect>
                  </a14:imgLayer>
                </a14:imgProps>
              </a:ext>
            </a:extLst>
          </a:blip>
          <a:srcRect b="16923"/>
          <a:stretch>
            <a:fillRect/>
          </a:stretch>
        </p:blipFill>
        <p:spPr>
          <a:xfrm>
            <a:off x="725994" y="4572012"/>
            <a:ext cx="832338" cy="691481"/>
          </a:xfrm>
          <a:prstGeom prst="rect">
            <a:avLst/>
          </a:prstGeom>
        </p:spPr>
      </p:pic>
    </p:spTree>
    <p:extLst>
      <p:ext uri="{BB962C8B-B14F-4D97-AF65-F5344CB8AC3E}">
        <p14:creationId xmlns:p14="http://schemas.microsoft.com/office/powerpoint/2010/main" val="38268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9B98-D31C-7EAE-61B1-BC5C5AC9C32A}"/>
            </a:ext>
          </a:extLst>
        </p:cNvPr>
        <p:cNvGrpSpPr/>
        <p:nvPr/>
      </p:nvGrpSpPr>
      <p:grpSpPr>
        <a:xfrm>
          <a:off x="0" y="0"/>
          <a:ext cx="0" cy="0"/>
          <a:chOff x="0" y="0"/>
          <a:chExt cx="0" cy="0"/>
        </a:xfrm>
      </p:grpSpPr>
      <p:sp>
        <p:nvSpPr>
          <p:cNvPr id="40" name="Freeform 3">
            <a:extLst>
              <a:ext uri="{FF2B5EF4-FFF2-40B4-BE49-F238E27FC236}">
                <a16:creationId xmlns:a16="http://schemas.microsoft.com/office/drawing/2014/main" id="{96099DA5-54E2-71E7-1592-F7EBCB341E2F}"/>
              </a:ext>
            </a:extLst>
          </p:cNvPr>
          <p:cNvSpPr/>
          <p:nvPr/>
        </p:nvSpPr>
        <p:spPr>
          <a:xfrm>
            <a:off x="1324247" y="830894"/>
            <a:ext cx="9912495" cy="1049340"/>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2" name="Title 1">
            <a:extLst>
              <a:ext uri="{FF2B5EF4-FFF2-40B4-BE49-F238E27FC236}">
                <a16:creationId xmlns:a16="http://schemas.microsoft.com/office/drawing/2014/main" id="{ADA2E5A5-E4DE-0D95-2257-28326150CD5A}"/>
              </a:ext>
            </a:extLst>
          </p:cNvPr>
          <p:cNvSpPr>
            <a:spLocks noGrp="1"/>
          </p:cNvSpPr>
          <p:nvPr>
            <p:ph type="title"/>
          </p:nvPr>
        </p:nvSpPr>
        <p:spPr>
          <a:xfrm>
            <a:off x="771515" y="35621"/>
            <a:ext cx="9601200" cy="1485900"/>
          </a:xfrm>
        </p:spPr>
        <p:txBody>
          <a:bodyPr>
            <a:normAutofit/>
          </a:bodyPr>
          <a:lstStyle/>
          <a:p>
            <a:r>
              <a:rPr lang="en-US" sz="4000">
                <a:latin typeface="Aptos" panose="020B0004020202020204" pitchFamily="34" charset="0"/>
              </a:rPr>
              <a:t>CLIENTELING GAP ANALYSIS</a:t>
            </a:r>
          </a:p>
        </p:txBody>
      </p:sp>
      <p:sp>
        <p:nvSpPr>
          <p:cNvPr id="3" name="AutoShape 3">
            <a:extLst>
              <a:ext uri="{FF2B5EF4-FFF2-40B4-BE49-F238E27FC236}">
                <a16:creationId xmlns:a16="http://schemas.microsoft.com/office/drawing/2014/main" id="{B8AB02BE-6368-6001-666D-DC394CED696A}"/>
              </a:ext>
            </a:extLst>
          </p:cNvPr>
          <p:cNvSpPr/>
          <p:nvPr/>
        </p:nvSpPr>
        <p:spPr>
          <a:xfrm>
            <a:off x="785369" y="2536428"/>
            <a:ext cx="11107729" cy="0"/>
          </a:xfrm>
          <a:prstGeom prst="line">
            <a:avLst/>
          </a:prstGeom>
          <a:ln w="19050"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4" name="AutoShape 4">
            <a:extLst>
              <a:ext uri="{FF2B5EF4-FFF2-40B4-BE49-F238E27FC236}">
                <a16:creationId xmlns:a16="http://schemas.microsoft.com/office/drawing/2014/main" id="{3C43EA21-428A-F3D0-CCC6-A0581869C537}"/>
              </a:ext>
            </a:extLst>
          </p:cNvPr>
          <p:cNvSpPr/>
          <p:nvPr/>
        </p:nvSpPr>
        <p:spPr>
          <a:xfrm>
            <a:off x="771017" y="3930676"/>
            <a:ext cx="11107729" cy="0"/>
          </a:xfrm>
          <a:prstGeom prst="line">
            <a:avLst/>
          </a:prstGeom>
          <a:ln w="9525"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5" name="AutoShape 5">
            <a:extLst>
              <a:ext uri="{FF2B5EF4-FFF2-40B4-BE49-F238E27FC236}">
                <a16:creationId xmlns:a16="http://schemas.microsoft.com/office/drawing/2014/main" id="{8C421CEE-490D-37E1-3F87-EF2EDE589875}"/>
              </a:ext>
            </a:extLst>
          </p:cNvPr>
          <p:cNvSpPr/>
          <p:nvPr/>
        </p:nvSpPr>
        <p:spPr>
          <a:xfrm>
            <a:off x="771018" y="5199836"/>
            <a:ext cx="11107729" cy="0"/>
          </a:xfrm>
          <a:prstGeom prst="line">
            <a:avLst/>
          </a:prstGeom>
          <a:ln w="9525"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6" name="AutoShape 6">
            <a:extLst>
              <a:ext uri="{FF2B5EF4-FFF2-40B4-BE49-F238E27FC236}">
                <a16:creationId xmlns:a16="http://schemas.microsoft.com/office/drawing/2014/main" id="{60C1789E-DEC0-72EF-3538-233BDEAAFDBA}"/>
              </a:ext>
            </a:extLst>
          </p:cNvPr>
          <p:cNvSpPr/>
          <p:nvPr/>
        </p:nvSpPr>
        <p:spPr>
          <a:xfrm>
            <a:off x="771018" y="6367817"/>
            <a:ext cx="11107729" cy="0"/>
          </a:xfrm>
          <a:prstGeom prst="line">
            <a:avLst/>
          </a:prstGeom>
          <a:ln w="9525"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8" name="AutoShape 8">
            <a:extLst>
              <a:ext uri="{FF2B5EF4-FFF2-40B4-BE49-F238E27FC236}">
                <a16:creationId xmlns:a16="http://schemas.microsoft.com/office/drawing/2014/main" id="{DFBCE38B-909C-CCCD-D52B-0F0CCA32E757}"/>
              </a:ext>
            </a:extLst>
          </p:cNvPr>
          <p:cNvSpPr/>
          <p:nvPr/>
        </p:nvSpPr>
        <p:spPr>
          <a:xfrm>
            <a:off x="3614018" y="2153601"/>
            <a:ext cx="0" cy="335669"/>
          </a:xfrm>
          <a:prstGeom prst="line">
            <a:avLst/>
          </a:prstGeom>
          <a:ln w="19050"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9" name="AutoShape 9">
            <a:extLst>
              <a:ext uri="{FF2B5EF4-FFF2-40B4-BE49-F238E27FC236}">
                <a16:creationId xmlns:a16="http://schemas.microsoft.com/office/drawing/2014/main" id="{9950CA82-BCEA-C6C8-DE77-40D5D8D0DC92}"/>
              </a:ext>
            </a:extLst>
          </p:cNvPr>
          <p:cNvSpPr/>
          <p:nvPr/>
        </p:nvSpPr>
        <p:spPr>
          <a:xfrm>
            <a:off x="8026140" y="2153601"/>
            <a:ext cx="0" cy="335669"/>
          </a:xfrm>
          <a:prstGeom prst="line">
            <a:avLst/>
          </a:prstGeom>
          <a:ln w="19050" cap="flat">
            <a:solidFill>
              <a:srgbClr val="000000"/>
            </a:solidFill>
            <a:prstDash val="solid"/>
            <a:headEnd type="none" w="sm" len="sm"/>
            <a:tailEnd type="none" w="sm" len="sm"/>
          </a:ln>
        </p:spPr>
        <p:txBody>
          <a:bodyPr/>
          <a:lstStyle/>
          <a:p>
            <a:endParaRPr lang="en-US" sz="2250">
              <a:solidFill>
                <a:srgbClr val="313B44"/>
              </a:solidFill>
              <a:latin typeface="Aptos" panose="020B0004020202020204" pitchFamily="34" charset="0"/>
            </a:endParaRPr>
          </a:p>
        </p:txBody>
      </p:sp>
      <p:sp>
        <p:nvSpPr>
          <p:cNvPr id="13" name="TextBox 14">
            <a:extLst>
              <a:ext uri="{FF2B5EF4-FFF2-40B4-BE49-F238E27FC236}">
                <a16:creationId xmlns:a16="http://schemas.microsoft.com/office/drawing/2014/main" id="{CBD258FB-4A47-378E-58D0-E28F00DDA8F0}"/>
              </a:ext>
            </a:extLst>
          </p:cNvPr>
          <p:cNvSpPr txBox="1"/>
          <p:nvPr/>
        </p:nvSpPr>
        <p:spPr>
          <a:xfrm>
            <a:off x="1200074" y="2105988"/>
            <a:ext cx="1934561" cy="378117"/>
          </a:xfrm>
          <a:prstGeom prst="rect">
            <a:avLst/>
          </a:prstGeom>
        </p:spPr>
        <p:txBody>
          <a:bodyPr lIns="0" tIns="0" rIns="0" bIns="0" rtlCol="0" anchor="t">
            <a:spAutoFit/>
          </a:bodyPr>
          <a:lstStyle/>
          <a:p>
            <a:pPr algn="ctr">
              <a:lnSpc>
                <a:spcPts val="3149"/>
              </a:lnSpc>
              <a:spcBef>
                <a:spcPct val="0"/>
              </a:spcBef>
            </a:pPr>
            <a:r>
              <a:rPr lang="en-US" sz="2250" b="1">
                <a:solidFill>
                  <a:srgbClr val="313B44"/>
                </a:solidFill>
                <a:latin typeface="Aptos" panose="020B0004020202020204" pitchFamily="34" charset="0"/>
                <a:ea typeface="Montserrat Bold"/>
                <a:cs typeface="Montserrat Bold"/>
                <a:sym typeface="Montserrat Bold"/>
              </a:rPr>
              <a:t>Gap</a:t>
            </a:r>
          </a:p>
        </p:txBody>
      </p:sp>
      <p:sp>
        <p:nvSpPr>
          <p:cNvPr id="14" name="TextBox 15">
            <a:extLst>
              <a:ext uri="{FF2B5EF4-FFF2-40B4-BE49-F238E27FC236}">
                <a16:creationId xmlns:a16="http://schemas.microsoft.com/office/drawing/2014/main" id="{71724D55-901E-39BA-4EA3-BD331F3548A7}"/>
              </a:ext>
            </a:extLst>
          </p:cNvPr>
          <p:cNvSpPr txBox="1"/>
          <p:nvPr/>
        </p:nvSpPr>
        <p:spPr>
          <a:xfrm>
            <a:off x="4852799" y="2141566"/>
            <a:ext cx="1934561" cy="378117"/>
          </a:xfrm>
          <a:prstGeom prst="rect">
            <a:avLst/>
          </a:prstGeom>
        </p:spPr>
        <p:txBody>
          <a:bodyPr lIns="0" tIns="0" rIns="0" bIns="0" rtlCol="0" anchor="t">
            <a:spAutoFit/>
          </a:bodyPr>
          <a:lstStyle/>
          <a:p>
            <a:pPr algn="ctr">
              <a:lnSpc>
                <a:spcPts val="3149"/>
              </a:lnSpc>
              <a:spcBef>
                <a:spcPct val="0"/>
              </a:spcBef>
            </a:pPr>
            <a:r>
              <a:rPr lang="en-US" sz="2250" b="1">
                <a:solidFill>
                  <a:srgbClr val="313B44"/>
                </a:solidFill>
                <a:latin typeface="Aptos" panose="020B0004020202020204" pitchFamily="34" charset="0"/>
                <a:ea typeface="Montserrat Bold"/>
                <a:cs typeface="Montserrat Bold"/>
                <a:sym typeface="Montserrat Bold"/>
              </a:rPr>
              <a:t>Use Case</a:t>
            </a:r>
          </a:p>
        </p:txBody>
      </p:sp>
      <p:sp>
        <p:nvSpPr>
          <p:cNvPr id="15" name="TextBox 16">
            <a:extLst>
              <a:ext uri="{FF2B5EF4-FFF2-40B4-BE49-F238E27FC236}">
                <a16:creationId xmlns:a16="http://schemas.microsoft.com/office/drawing/2014/main" id="{8B4EE6F8-BB74-4974-BB58-DE5D0974B9B4}"/>
              </a:ext>
            </a:extLst>
          </p:cNvPr>
          <p:cNvSpPr txBox="1"/>
          <p:nvPr/>
        </p:nvSpPr>
        <p:spPr>
          <a:xfrm>
            <a:off x="9085075" y="2091862"/>
            <a:ext cx="1934561" cy="378117"/>
          </a:xfrm>
          <a:prstGeom prst="rect">
            <a:avLst/>
          </a:prstGeom>
        </p:spPr>
        <p:txBody>
          <a:bodyPr lIns="0" tIns="0" rIns="0" bIns="0" rtlCol="0" anchor="t">
            <a:spAutoFit/>
          </a:bodyPr>
          <a:lstStyle/>
          <a:p>
            <a:pPr algn="ctr">
              <a:lnSpc>
                <a:spcPts val="3149"/>
              </a:lnSpc>
              <a:spcBef>
                <a:spcPct val="0"/>
              </a:spcBef>
            </a:pPr>
            <a:r>
              <a:rPr lang="en-US" sz="2250" b="1">
                <a:solidFill>
                  <a:srgbClr val="313B44"/>
                </a:solidFill>
                <a:latin typeface="Aptos" panose="020B0004020202020204" pitchFamily="34" charset="0"/>
                <a:ea typeface="Montserrat Bold"/>
                <a:cs typeface="Montserrat Bold"/>
                <a:sym typeface="Montserrat Bold"/>
              </a:rPr>
              <a:t>Value</a:t>
            </a:r>
          </a:p>
        </p:txBody>
      </p:sp>
      <p:sp>
        <p:nvSpPr>
          <p:cNvPr id="16" name="TextBox 17">
            <a:extLst>
              <a:ext uri="{FF2B5EF4-FFF2-40B4-BE49-F238E27FC236}">
                <a16:creationId xmlns:a16="http://schemas.microsoft.com/office/drawing/2014/main" id="{0E466474-CA0E-7B8B-C805-D95B28B41771}"/>
              </a:ext>
            </a:extLst>
          </p:cNvPr>
          <p:cNvSpPr txBox="1"/>
          <p:nvPr/>
        </p:nvSpPr>
        <p:spPr>
          <a:xfrm>
            <a:off x="942845" y="4159744"/>
            <a:ext cx="2449017" cy="769441"/>
          </a:xfrm>
          <a:prstGeom prst="rect">
            <a:avLst/>
          </a:prstGeom>
        </p:spPr>
        <p:txBody>
          <a:bodyPr wrap="square" lIns="0" tIns="0" rIns="0" bIns="0" rtlCol="0" anchor="t">
            <a:spAutoFit/>
          </a:bodyPr>
          <a:lstStyle/>
          <a:p>
            <a:pPr algn="ctr">
              <a:lnSpc>
                <a:spcPts val="2012"/>
              </a:lnSpc>
            </a:pPr>
            <a:r>
              <a:rPr lang="en-US" sz="1750" b="1">
                <a:solidFill>
                  <a:srgbClr val="313B44"/>
                </a:solidFill>
                <a:latin typeface="Aptos" panose="020B0004020202020204" pitchFamily="34" charset="0"/>
                <a:ea typeface="Montserrat Medium"/>
                <a:cs typeface="Montserrat Medium"/>
                <a:sym typeface="Montserrat Medium"/>
              </a:rPr>
              <a:t>No one-to-one Communication Methods</a:t>
            </a:r>
          </a:p>
        </p:txBody>
      </p:sp>
      <p:sp>
        <p:nvSpPr>
          <p:cNvPr id="17" name="TextBox 18">
            <a:extLst>
              <a:ext uri="{FF2B5EF4-FFF2-40B4-BE49-F238E27FC236}">
                <a16:creationId xmlns:a16="http://schemas.microsoft.com/office/drawing/2014/main" id="{F4F53D7C-94AD-EDBE-B7B0-098417CE2F84}"/>
              </a:ext>
            </a:extLst>
          </p:cNvPr>
          <p:cNvSpPr txBox="1"/>
          <p:nvPr/>
        </p:nvSpPr>
        <p:spPr>
          <a:xfrm>
            <a:off x="4082497" y="4001995"/>
            <a:ext cx="3589659" cy="1154162"/>
          </a:xfrm>
          <a:prstGeom prst="rect">
            <a:avLst/>
          </a:prstGeom>
        </p:spPr>
        <p:txBody>
          <a:bodyPr wrap="square" lIns="0" tIns="0" rIns="0" bIns="0" rtlCol="0" anchor="t">
            <a:spAutoFit/>
          </a:bodyPr>
          <a:lstStyle/>
          <a:p>
            <a:pPr algn="ctr">
              <a:lnSpc>
                <a:spcPts val="1796"/>
              </a:lnSpc>
            </a:pPr>
            <a:r>
              <a:rPr lang="en-US" sz="1562" b="1">
                <a:solidFill>
                  <a:srgbClr val="313B44"/>
                </a:solidFill>
                <a:latin typeface="Aptos" panose="020B0004020202020204" pitchFamily="34" charset="0"/>
                <a:ea typeface="Montserrat Medium"/>
                <a:cs typeface="Montserrat Medium"/>
                <a:sym typeface="Montserrat Medium"/>
              </a:rPr>
              <a:t>Associates deliver personalized shopping experiences by sending customized post-purchase thank you messages and product recommendations via SMS or email.</a:t>
            </a:r>
          </a:p>
        </p:txBody>
      </p:sp>
      <p:sp>
        <p:nvSpPr>
          <p:cNvPr id="18" name="TextBox 19">
            <a:extLst>
              <a:ext uri="{FF2B5EF4-FFF2-40B4-BE49-F238E27FC236}">
                <a16:creationId xmlns:a16="http://schemas.microsoft.com/office/drawing/2014/main" id="{885D3831-DAFA-1857-8580-4415684DB06D}"/>
              </a:ext>
            </a:extLst>
          </p:cNvPr>
          <p:cNvSpPr txBox="1"/>
          <p:nvPr/>
        </p:nvSpPr>
        <p:spPr>
          <a:xfrm>
            <a:off x="8454676" y="4326949"/>
            <a:ext cx="3195355" cy="466090"/>
          </a:xfrm>
          <a:prstGeom prst="rect">
            <a:avLst/>
          </a:prstGeom>
        </p:spPr>
        <p:txBody>
          <a:bodyPr lIns="0" tIns="0" rIns="0" bIns="0" rtlCol="0" anchor="t">
            <a:spAutoFit/>
          </a:bodyPr>
          <a:lstStyle/>
          <a:p>
            <a:pPr algn="ctr">
              <a:lnSpc>
                <a:spcPts val="1796"/>
              </a:lnSpc>
            </a:pPr>
            <a:r>
              <a:rPr lang="en-US" sz="1750" b="1">
                <a:solidFill>
                  <a:srgbClr val="313B44"/>
                </a:solidFill>
                <a:latin typeface="Aptos" panose="020B0004020202020204" pitchFamily="34" charset="0"/>
                <a:ea typeface="Montserrat Medium"/>
                <a:cs typeface="Montserrat Medium"/>
                <a:sym typeface="Montserrat Medium"/>
              </a:rPr>
              <a:t>Increased Traffic and Conversion</a:t>
            </a:r>
          </a:p>
        </p:txBody>
      </p:sp>
      <p:sp>
        <p:nvSpPr>
          <p:cNvPr id="22" name="TextBox 23">
            <a:extLst>
              <a:ext uri="{FF2B5EF4-FFF2-40B4-BE49-F238E27FC236}">
                <a16:creationId xmlns:a16="http://schemas.microsoft.com/office/drawing/2014/main" id="{7B4A8C1F-33EC-1AE0-E662-13A20A9EED6E}"/>
              </a:ext>
            </a:extLst>
          </p:cNvPr>
          <p:cNvSpPr txBox="1"/>
          <p:nvPr/>
        </p:nvSpPr>
        <p:spPr>
          <a:xfrm>
            <a:off x="1017359" y="2903924"/>
            <a:ext cx="2400766" cy="769441"/>
          </a:xfrm>
          <a:prstGeom prst="rect">
            <a:avLst/>
          </a:prstGeom>
        </p:spPr>
        <p:txBody>
          <a:bodyPr wrap="square" lIns="0" tIns="0" rIns="0" bIns="0" rtlCol="0" anchor="t">
            <a:spAutoFit/>
          </a:bodyPr>
          <a:lstStyle/>
          <a:p>
            <a:pPr algn="ctr">
              <a:lnSpc>
                <a:spcPts val="2012"/>
              </a:lnSpc>
            </a:pPr>
            <a:r>
              <a:rPr lang="en-US" sz="1750" b="1">
                <a:solidFill>
                  <a:srgbClr val="313B44"/>
                </a:solidFill>
                <a:latin typeface="Aptos" panose="020B0004020202020204" pitchFamily="34" charset="0"/>
                <a:ea typeface="Montserrat Medium"/>
                <a:cs typeface="Montserrat Medium"/>
                <a:sym typeface="Montserrat Medium"/>
              </a:rPr>
              <a:t>Store Managers have no tools to drive traffic to stores </a:t>
            </a:r>
          </a:p>
        </p:txBody>
      </p:sp>
      <p:sp>
        <p:nvSpPr>
          <p:cNvPr id="23" name="TextBox 24">
            <a:extLst>
              <a:ext uri="{FF2B5EF4-FFF2-40B4-BE49-F238E27FC236}">
                <a16:creationId xmlns:a16="http://schemas.microsoft.com/office/drawing/2014/main" id="{2B6BBBF7-F59A-A8A8-76D7-A7229851E765}"/>
              </a:ext>
            </a:extLst>
          </p:cNvPr>
          <p:cNvSpPr txBox="1"/>
          <p:nvPr/>
        </p:nvSpPr>
        <p:spPr>
          <a:xfrm>
            <a:off x="4190030" y="2683447"/>
            <a:ext cx="3466605" cy="1154162"/>
          </a:xfrm>
          <a:prstGeom prst="rect">
            <a:avLst/>
          </a:prstGeom>
        </p:spPr>
        <p:txBody>
          <a:bodyPr wrap="square" lIns="0" tIns="0" rIns="0" bIns="0" rtlCol="0" anchor="t">
            <a:spAutoFit/>
          </a:bodyPr>
          <a:lstStyle/>
          <a:p>
            <a:pPr algn="ctr">
              <a:lnSpc>
                <a:spcPts val="1796"/>
              </a:lnSpc>
            </a:pPr>
            <a:r>
              <a:rPr lang="en-US" sz="1562" b="1">
                <a:solidFill>
                  <a:srgbClr val="313B44"/>
                </a:solidFill>
                <a:latin typeface="Aptos" panose="020B0004020202020204" pitchFamily="34" charset="0"/>
                <a:ea typeface="Montserrat Medium"/>
                <a:cs typeface="Montserrat Medium"/>
                <a:sym typeface="Montserrat Medium"/>
              </a:rPr>
              <a:t>Empower store managers to leverage their existing local customer base to increase purchase frequency and foster brand loyalty through targeted clienteling strategies.</a:t>
            </a:r>
          </a:p>
        </p:txBody>
      </p:sp>
      <p:sp>
        <p:nvSpPr>
          <p:cNvPr id="24" name="TextBox 25">
            <a:extLst>
              <a:ext uri="{FF2B5EF4-FFF2-40B4-BE49-F238E27FC236}">
                <a16:creationId xmlns:a16="http://schemas.microsoft.com/office/drawing/2014/main" id="{EABEE317-BF9B-7491-EB04-858A81D98CCA}"/>
              </a:ext>
            </a:extLst>
          </p:cNvPr>
          <p:cNvSpPr txBox="1"/>
          <p:nvPr/>
        </p:nvSpPr>
        <p:spPr>
          <a:xfrm>
            <a:off x="8454676" y="3027449"/>
            <a:ext cx="3195355" cy="466090"/>
          </a:xfrm>
          <a:prstGeom prst="rect">
            <a:avLst/>
          </a:prstGeom>
        </p:spPr>
        <p:txBody>
          <a:bodyPr lIns="0" tIns="0" rIns="0" bIns="0" rtlCol="0" anchor="t">
            <a:spAutoFit/>
          </a:bodyPr>
          <a:lstStyle/>
          <a:p>
            <a:pPr algn="ctr">
              <a:lnSpc>
                <a:spcPts val="1796"/>
              </a:lnSpc>
            </a:pPr>
            <a:r>
              <a:rPr lang="en-US" sz="1750" b="1">
                <a:solidFill>
                  <a:srgbClr val="313B44"/>
                </a:solidFill>
                <a:latin typeface="Aptos" panose="020B0004020202020204" pitchFamily="34" charset="0"/>
                <a:ea typeface="Montserrat Medium"/>
                <a:cs typeface="Montserrat Medium"/>
                <a:sym typeface="Montserrat Medium"/>
              </a:rPr>
              <a:t>Increased Traffic and Conversion</a:t>
            </a:r>
          </a:p>
        </p:txBody>
      </p:sp>
      <p:sp>
        <p:nvSpPr>
          <p:cNvPr id="28" name="TextBox 29">
            <a:extLst>
              <a:ext uri="{FF2B5EF4-FFF2-40B4-BE49-F238E27FC236}">
                <a16:creationId xmlns:a16="http://schemas.microsoft.com/office/drawing/2014/main" id="{6B380ECB-272A-AC06-15A6-6D3C63AAB03E}"/>
              </a:ext>
            </a:extLst>
          </p:cNvPr>
          <p:cNvSpPr txBox="1"/>
          <p:nvPr/>
        </p:nvSpPr>
        <p:spPr>
          <a:xfrm>
            <a:off x="1250461" y="5511090"/>
            <a:ext cx="1934561" cy="512961"/>
          </a:xfrm>
          <a:prstGeom prst="rect">
            <a:avLst/>
          </a:prstGeom>
        </p:spPr>
        <p:txBody>
          <a:bodyPr lIns="0" tIns="0" rIns="0" bIns="0" rtlCol="0" anchor="t">
            <a:spAutoFit/>
          </a:bodyPr>
          <a:lstStyle/>
          <a:p>
            <a:pPr algn="ctr">
              <a:lnSpc>
                <a:spcPts val="2012"/>
              </a:lnSpc>
            </a:pPr>
            <a:r>
              <a:rPr lang="en-US" sz="1750" b="1">
                <a:solidFill>
                  <a:srgbClr val="313B44"/>
                </a:solidFill>
                <a:latin typeface="Aptos" panose="020B0004020202020204" pitchFamily="34" charset="0"/>
                <a:ea typeface="Montserrat Medium"/>
                <a:cs typeface="Montserrat Medium"/>
                <a:sym typeface="Montserrat Medium"/>
              </a:rPr>
              <a:t>Incomplete consumer profiles </a:t>
            </a:r>
          </a:p>
        </p:txBody>
      </p:sp>
      <p:sp>
        <p:nvSpPr>
          <p:cNvPr id="29" name="TextBox 30">
            <a:extLst>
              <a:ext uri="{FF2B5EF4-FFF2-40B4-BE49-F238E27FC236}">
                <a16:creationId xmlns:a16="http://schemas.microsoft.com/office/drawing/2014/main" id="{6E2ED46B-07B8-1222-E6C8-1599A8DC1FB9}"/>
              </a:ext>
            </a:extLst>
          </p:cNvPr>
          <p:cNvSpPr txBox="1"/>
          <p:nvPr/>
        </p:nvSpPr>
        <p:spPr>
          <a:xfrm>
            <a:off x="4212148" y="5344863"/>
            <a:ext cx="3444487" cy="923330"/>
          </a:xfrm>
          <a:prstGeom prst="rect">
            <a:avLst/>
          </a:prstGeom>
        </p:spPr>
        <p:txBody>
          <a:bodyPr wrap="square" lIns="0" tIns="0" rIns="0" bIns="0" rtlCol="0" anchor="t">
            <a:spAutoFit/>
          </a:bodyPr>
          <a:lstStyle/>
          <a:p>
            <a:pPr algn="ctr">
              <a:lnSpc>
                <a:spcPts val="1796"/>
              </a:lnSpc>
            </a:pPr>
            <a:r>
              <a:rPr lang="en-US" sz="1562" b="1">
                <a:solidFill>
                  <a:srgbClr val="313B44"/>
                </a:solidFill>
                <a:latin typeface="Aptos" panose="020B0004020202020204" pitchFamily="34" charset="0"/>
                <a:ea typeface="Montserrat Medium"/>
                <a:cs typeface="Montserrat Medium"/>
                <a:sym typeface="Montserrat Medium"/>
              </a:rPr>
              <a:t>Associates tag in-store consumer insights to enrich centralized profiles, enabling deeper personalization and more effective clienteling.</a:t>
            </a:r>
          </a:p>
        </p:txBody>
      </p:sp>
      <p:sp>
        <p:nvSpPr>
          <p:cNvPr id="30" name="TextBox 31">
            <a:extLst>
              <a:ext uri="{FF2B5EF4-FFF2-40B4-BE49-F238E27FC236}">
                <a16:creationId xmlns:a16="http://schemas.microsoft.com/office/drawing/2014/main" id="{B04750D0-4529-C51E-C870-EDDDC3B78F81}"/>
              </a:ext>
            </a:extLst>
          </p:cNvPr>
          <p:cNvSpPr txBox="1"/>
          <p:nvPr/>
        </p:nvSpPr>
        <p:spPr>
          <a:xfrm>
            <a:off x="8454676" y="5573483"/>
            <a:ext cx="3195355" cy="466090"/>
          </a:xfrm>
          <a:prstGeom prst="rect">
            <a:avLst/>
          </a:prstGeom>
        </p:spPr>
        <p:txBody>
          <a:bodyPr lIns="0" tIns="0" rIns="0" bIns="0" rtlCol="0" anchor="t">
            <a:spAutoFit/>
          </a:bodyPr>
          <a:lstStyle/>
          <a:p>
            <a:pPr algn="ctr">
              <a:lnSpc>
                <a:spcPts val="1796"/>
              </a:lnSpc>
            </a:pPr>
            <a:r>
              <a:rPr lang="en-US" sz="1750" b="1">
                <a:solidFill>
                  <a:srgbClr val="313B44"/>
                </a:solidFill>
                <a:latin typeface="Aptos" panose="020B0004020202020204" pitchFamily="34" charset="0"/>
                <a:ea typeface="Montserrat Medium"/>
                <a:cs typeface="Montserrat Medium"/>
                <a:sym typeface="Montserrat Medium"/>
              </a:rPr>
              <a:t>Complete Customer 360 Profiles</a:t>
            </a:r>
          </a:p>
        </p:txBody>
      </p:sp>
      <p:sp>
        <p:nvSpPr>
          <p:cNvPr id="36" name="TextBox 37">
            <a:extLst>
              <a:ext uri="{FF2B5EF4-FFF2-40B4-BE49-F238E27FC236}">
                <a16:creationId xmlns:a16="http://schemas.microsoft.com/office/drawing/2014/main" id="{23B57F35-BCC3-EA7B-D2A7-F33B3F0DF496}"/>
              </a:ext>
            </a:extLst>
          </p:cNvPr>
          <p:cNvSpPr txBox="1"/>
          <p:nvPr/>
        </p:nvSpPr>
        <p:spPr>
          <a:xfrm>
            <a:off x="1916734" y="1496575"/>
            <a:ext cx="8951019" cy="369332"/>
          </a:xfrm>
          <a:prstGeom prst="rect">
            <a:avLst/>
          </a:prstGeom>
        </p:spPr>
        <p:txBody>
          <a:bodyPr wrap="square" lIns="0" tIns="0" rIns="0" bIns="0" rtlCol="0" anchor="t">
            <a:spAutoFit/>
          </a:bodyPr>
          <a:lstStyle/>
          <a:p>
            <a:pPr algn="ctr"/>
            <a:r>
              <a:rPr lang="en-US" sz="2000" b="1">
                <a:solidFill>
                  <a:srgbClr val="313B44"/>
                </a:solidFill>
                <a:latin typeface="Aptos" panose="020B0004020202020204" pitchFamily="34" charset="0"/>
                <a:ea typeface="Montserrat Medium"/>
                <a:cs typeface="Montserrat Medium"/>
                <a:sym typeface="Montserrat Medium"/>
              </a:rPr>
              <a:t>3-Year Incremental Revenue: </a:t>
            </a:r>
            <a:r>
              <a:rPr lang="en-US" sz="2400" b="1">
                <a:solidFill>
                  <a:srgbClr val="313B44"/>
                </a:solidFill>
                <a:latin typeface="Aptos" panose="020B0004020202020204" pitchFamily="34" charset="0"/>
                <a:ea typeface="Montserrat Medium"/>
                <a:cs typeface="Montserrat Medium"/>
                <a:sym typeface="Montserrat Medium"/>
              </a:rPr>
              <a:t>$56.8 Million Globally*</a:t>
            </a:r>
          </a:p>
        </p:txBody>
      </p:sp>
      <p:sp>
        <p:nvSpPr>
          <p:cNvPr id="38" name="TextBox 30">
            <a:extLst>
              <a:ext uri="{FF2B5EF4-FFF2-40B4-BE49-F238E27FC236}">
                <a16:creationId xmlns:a16="http://schemas.microsoft.com/office/drawing/2014/main" id="{FEA2D05C-D113-6773-F6DB-C3482FF8007F}"/>
              </a:ext>
            </a:extLst>
          </p:cNvPr>
          <p:cNvSpPr txBox="1"/>
          <p:nvPr/>
        </p:nvSpPr>
        <p:spPr>
          <a:xfrm>
            <a:off x="1324248" y="947028"/>
            <a:ext cx="9912494" cy="461665"/>
          </a:xfrm>
          <a:prstGeom prst="rect">
            <a:avLst/>
          </a:prstGeom>
        </p:spPr>
        <p:txBody>
          <a:bodyPr wrap="square" lIns="0" tIns="0" rIns="0" bIns="0" rtlCol="0" anchor="t">
            <a:spAutoFit/>
          </a:bodyPr>
          <a:lstStyle/>
          <a:p>
            <a:pPr algn="ctr">
              <a:lnSpc>
                <a:spcPts val="1796"/>
              </a:lnSpc>
            </a:pPr>
            <a:r>
              <a:rPr lang="en-US" sz="1600" b="1">
                <a:solidFill>
                  <a:srgbClr val="313B44"/>
                </a:solidFill>
                <a:latin typeface="Aptos" panose="020B0004020202020204" pitchFamily="34" charset="0"/>
              </a:rPr>
              <a:t>Retail Clienteling drives personalized engagement, boosts traffic and conversion, and equips associates with data-driven insights leading to a projected sales lift of 2% in year one and 5% by year three.</a:t>
            </a:r>
            <a:endParaRPr lang="en-US" sz="1562" b="1">
              <a:solidFill>
                <a:srgbClr val="313B44"/>
              </a:solidFill>
              <a:latin typeface="Aptos" panose="020B0004020202020204" pitchFamily="34" charset="0"/>
              <a:ea typeface="Montserrat Medium"/>
              <a:cs typeface="Montserrat Medium"/>
              <a:sym typeface="Montserrat Medium"/>
            </a:endParaRPr>
          </a:p>
        </p:txBody>
      </p:sp>
      <p:sp>
        <p:nvSpPr>
          <p:cNvPr id="39" name="TextBox 38">
            <a:extLst>
              <a:ext uri="{FF2B5EF4-FFF2-40B4-BE49-F238E27FC236}">
                <a16:creationId xmlns:a16="http://schemas.microsoft.com/office/drawing/2014/main" id="{21C9A0CE-383E-BB83-FA90-75BD5A6BD473}"/>
              </a:ext>
            </a:extLst>
          </p:cNvPr>
          <p:cNvSpPr txBox="1"/>
          <p:nvPr/>
        </p:nvSpPr>
        <p:spPr>
          <a:xfrm>
            <a:off x="10664417" y="6335304"/>
            <a:ext cx="1675114" cy="369589"/>
          </a:xfrm>
          <a:prstGeom prst="rect">
            <a:avLst/>
          </a:prstGeom>
          <a:noFill/>
        </p:spPr>
        <p:txBody>
          <a:bodyPr wrap="square" rtlCol="0">
            <a:spAutoFit/>
          </a:bodyPr>
          <a:lstStyle/>
          <a:p>
            <a:r>
              <a:rPr lang="en-US">
                <a:solidFill>
                  <a:srgbClr val="0027E8"/>
                </a:solidFill>
                <a:hlinkClick r:id="rId2">
                  <a:extLst>
                    <a:ext uri="{A12FA001-AC4F-418D-AE19-62706E023703}">
                      <ahyp:hlinkClr xmlns:ahyp="http://schemas.microsoft.com/office/drawing/2018/hyperlinkcolor" val="tx"/>
                    </a:ext>
                  </a:extLst>
                </a:hlinkClick>
              </a:rPr>
              <a:t>ROI Calculator</a:t>
            </a:r>
            <a:endParaRPr lang="en-US">
              <a:solidFill>
                <a:srgbClr val="0027E8"/>
              </a:solidFill>
            </a:endParaRPr>
          </a:p>
        </p:txBody>
      </p:sp>
      <p:sp>
        <p:nvSpPr>
          <p:cNvPr id="41" name="TextBox 29">
            <a:extLst>
              <a:ext uri="{FF2B5EF4-FFF2-40B4-BE49-F238E27FC236}">
                <a16:creationId xmlns:a16="http://schemas.microsoft.com/office/drawing/2014/main" id="{2DF5A1CA-B0ED-0671-551A-6208AF364A1F}"/>
              </a:ext>
            </a:extLst>
          </p:cNvPr>
          <p:cNvSpPr txBox="1"/>
          <p:nvPr/>
        </p:nvSpPr>
        <p:spPr>
          <a:xfrm>
            <a:off x="588512" y="6335304"/>
            <a:ext cx="10536688" cy="498534"/>
          </a:xfrm>
          <a:prstGeom prst="rect">
            <a:avLst/>
          </a:prstGeom>
        </p:spPr>
        <p:txBody>
          <a:bodyPr wrap="square" lIns="0" tIns="0" rIns="0" bIns="0" rtlCol="0" anchor="t">
            <a:spAutoFit/>
          </a:bodyPr>
          <a:lstStyle/>
          <a:p>
            <a:pPr>
              <a:lnSpc>
                <a:spcPts val="2012"/>
              </a:lnSpc>
            </a:pPr>
            <a:r>
              <a:rPr lang="en-US" sz="1400">
                <a:solidFill>
                  <a:srgbClr val="000000"/>
                </a:solidFill>
                <a:latin typeface="Aptos" panose="020B0004020202020204" pitchFamily="34" charset="0"/>
                <a:ea typeface="Montserrat Medium"/>
                <a:cs typeface="Montserrat Medium"/>
                <a:sym typeface="Montserrat Medium"/>
              </a:rPr>
              <a:t>*New for North America, </a:t>
            </a:r>
            <a:r>
              <a:rPr lang="en-US" sz="1400">
                <a:solidFill>
                  <a:srgbClr val="313B44"/>
                </a:solidFill>
                <a:latin typeface="Aptos" panose="020B0004020202020204" pitchFamily="34" charset="0"/>
                <a:ea typeface="Montserrat Medium"/>
                <a:cs typeface="Montserrat Medium"/>
                <a:sym typeface="Montserrat Medium"/>
              </a:rPr>
              <a:t>EMEA</a:t>
            </a:r>
            <a:r>
              <a:rPr lang="en-US" sz="1400">
                <a:solidFill>
                  <a:srgbClr val="000000"/>
                </a:solidFill>
                <a:latin typeface="Aptos" panose="020B0004020202020204" pitchFamily="34" charset="0"/>
                <a:ea typeface="Montserrat Medium"/>
                <a:cs typeface="Montserrat Medium"/>
                <a:sym typeface="Montserrat Medium"/>
              </a:rPr>
              <a:t> and Japan. </a:t>
            </a:r>
          </a:p>
          <a:p>
            <a:pPr>
              <a:lnSpc>
                <a:spcPts val="2012"/>
              </a:lnSpc>
            </a:pPr>
            <a:r>
              <a:rPr lang="en-US" sz="1400">
                <a:solidFill>
                  <a:srgbClr val="000000"/>
                </a:solidFill>
                <a:latin typeface="Aptos" panose="020B0004020202020204" pitchFamily="34" charset="0"/>
                <a:ea typeface="Montserrat Medium"/>
                <a:cs typeface="Montserrat Medium"/>
                <a:sym typeface="Montserrat Medium"/>
              </a:rPr>
              <a:t>UGG China was used as a baseline, currently driving 1.5% of business through WeChat for H1 FY26 and not included in ROI calculations. </a:t>
            </a:r>
          </a:p>
        </p:txBody>
      </p:sp>
    </p:spTree>
    <p:extLst>
      <p:ext uri="{BB962C8B-B14F-4D97-AF65-F5344CB8AC3E}">
        <p14:creationId xmlns:p14="http://schemas.microsoft.com/office/powerpoint/2010/main" val="22606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8B29-59D7-5ACB-7DB1-9356FB2292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8A6C93-772E-4E05-7001-C8A9206FED11}"/>
              </a:ext>
            </a:extLst>
          </p:cNvPr>
          <p:cNvSpPr txBox="1">
            <a:spLocks/>
          </p:cNvSpPr>
          <p:nvPr/>
        </p:nvSpPr>
        <p:spPr>
          <a:xfrm>
            <a:off x="771515" y="35621"/>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b="0" i="0" kern="1200" spc="-150" baseline="0">
                <a:solidFill>
                  <a:srgbClr val="313B44"/>
                </a:solidFill>
                <a:latin typeface="Aptos" panose="020B0004020202020204" pitchFamily="34" charset="0"/>
                <a:ea typeface="+mj-ea"/>
                <a:cs typeface="+mj-cs"/>
              </a:defRPr>
            </a:lvl1pPr>
          </a:lstStyle>
          <a:p>
            <a:r>
              <a:rPr lang="en-US" sz="4000"/>
              <a:t>INDUSTRY EXAMPLES</a:t>
            </a:r>
          </a:p>
        </p:txBody>
      </p:sp>
      <p:pic>
        <p:nvPicPr>
          <p:cNvPr id="8" name="Picture 7" descr="A black text on a white background&#10;&#10;AI-generated content may be incorrect.">
            <a:extLst>
              <a:ext uri="{FF2B5EF4-FFF2-40B4-BE49-F238E27FC236}">
                <a16:creationId xmlns:a16="http://schemas.microsoft.com/office/drawing/2014/main" id="{EE1624EE-7C70-CEF5-C91C-0449A8E8021B}"/>
              </a:ext>
            </a:extLst>
          </p:cNvPr>
          <p:cNvPicPr>
            <a:picLocks noChangeAspect="1"/>
          </p:cNvPicPr>
          <p:nvPr/>
        </p:nvPicPr>
        <p:blipFill>
          <a:blip r:embed="rId2"/>
          <a:stretch>
            <a:fillRect/>
          </a:stretch>
        </p:blipFill>
        <p:spPr>
          <a:xfrm>
            <a:off x="928264" y="1052944"/>
            <a:ext cx="1782041" cy="1782041"/>
          </a:xfrm>
          <a:prstGeom prst="rect">
            <a:avLst/>
          </a:prstGeom>
          <a:ln>
            <a:solidFill>
              <a:srgbClr val="313B44"/>
            </a:solidFill>
          </a:ln>
        </p:spPr>
      </p:pic>
      <p:sp>
        <p:nvSpPr>
          <p:cNvPr id="9" name="TextBox 8">
            <a:extLst>
              <a:ext uri="{FF2B5EF4-FFF2-40B4-BE49-F238E27FC236}">
                <a16:creationId xmlns:a16="http://schemas.microsoft.com/office/drawing/2014/main" id="{9D542814-A4D8-AEB8-F34E-FC60D5F97750}"/>
              </a:ext>
            </a:extLst>
          </p:cNvPr>
          <p:cNvSpPr txBox="1"/>
          <p:nvPr/>
        </p:nvSpPr>
        <p:spPr>
          <a:xfrm>
            <a:off x="540327" y="4055108"/>
            <a:ext cx="2757055" cy="2308324"/>
          </a:xfrm>
          <a:prstGeom prst="rect">
            <a:avLst/>
          </a:prstGeom>
          <a:noFill/>
        </p:spPr>
        <p:txBody>
          <a:bodyPr wrap="square" rtlCol="0">
            <a:spAutoFit/>
          </a:bodyPr>
          <a:lstStyle/>
          <a:p>
            <a:r>
              <a:rPr lang="en-US" b="1">
                <a:latin typeface="Aptos" panose="020B0004020202020204" pitchFamily="34" charset="0"/>
              </a:rPr>
              <a:t>CLIENTELING SUCCESS:</a:t>
            </a:r>
          </a:p>
          <a:p>
            <a:pPr marL="285750" indent="-285750">
              <a:buFont typeface="Arial" panose="020B0604020202020204" pitchFamily="34" charset="0"/>
              <a:buChar char="•"/>
            </a:pPr>
            <a:r>
              <a:rPr lang="en-US">
                <a:latin typeface="Aptos" panose="020B0004020202020204" pitchFamily="34" charset="0"/>
              </a:rPr>
              <a:t>Direct SMS campaigns achieving 11% conversion rate.</a:t>
            </a:r>
          </a:p>
          <a:p>
            <a:pPr marL="285750" indent="-285750">
              <a:buFont typeface="Arial" panose="020B0604020202020204" pitchFamily="34" charset="0"/>
              <a:buChar char="•"/>
            </a:pPr>
            <a:r>
              <a:rPr lang="en-US">
                <a:latin typeface="Aptos" panose="020B0004020202020204" pitchFamily="34" charset="0"/>
              </a:rPr>
              <a:t>Average order value for clienteling sales are $81 higher than average order value.</a:t>
            </a:r>
          </a:p>
        </p:txBody>
      </p:sp>
      <p:sp>
        <p:nvSpPr>
          <p:cNvPr id="11" name="TextBox 10">
            <a:extLst>
              <a:ext uri="{FF2B5EF4-FFF2-40B4-BE49-F238E27FC236}">
                <a16:creationId xmlns:a16="http://schemas.microsoft.com/office/drawing/2014/main" id="{BB3DCE81-8CC9-ED60-91B0-B87C7D43B232}"/>
              </a:ext>
            </a:extLst>
          </p:cNvPr>
          <p:cNvSpPr txBox="1"/>
          <p:nvPr/>
        </p:nvSpPr>
        <p:spPr>
          <a:xfrm>
            <a:off x="540327" y="2834985"/>
            <a:ext cx="2798618" cy="1077218"/>
          </a:xfrm>
          <a:prstGeom prst="rect">
            <a:avLst/>
          </a:prstGeom>
          <a:noFill/>
        </p:spPr>
        <p:txBody>
          <a:bodyPr wrap="square">
            <a:spAutoFit/>
          </a:bodyPr>
          <a:lstStyle/>
          <a:p>
            <a:r>
              <a:rPr lang="en-US" sz="1600" b="0" i="1">
                <a:solidFill>
                  <a:srgbClr val="0F172A"/>
                </a:solidFill>
                <a:effectLst/>
                <a:latin typeface="Aptos" panose="020B0004020202020204" pitchFamily="34" charset="0"/>
              </a:rPr>
              <a:t>FRAME is a dynamic fashion brand that blends Californian essence with European sophistication.</a:t>
            </a:r>
            <a:endParaRPr lang="en-US" sz="1600" i="1">
              <a:latin typeface="Aptos" panose="020B0004020202020204" pitchFamily="34" charset="0"/>
            </a:endParaRPr>
          </a:p>
        </p:txBody>
      </p:sp>
      <p:sp>
        <p:nvSpPr>
          <p:cNvPr id="14" name="TextBox 13">
            <a:extLst>
              <a:ext uri="{FF2B5EF4-FFF2-40B4-BE49-F238E27FC236}">
                <a16:creationId xmlns:a16="http://schemas.microsoft.com/office/drawing/2014/main" id="{587B3DFF-63B8-424F-0793-B1990177D510}"/>
              </a:ext>
            </a:extLst>
          </p:cNvPr>
          <p:cNvSpPr txBox="1"/>
          <p:nvPr/>
        </p:nvSpPr>
        <p:spPr>
          <a:xfrm>
            <a:off x="3478791" y="3940284"/>
            <a:ext cx="2895600" cy="2862322"/>
          </a:xfrm>
          <a:prstGeom prst="rect">
            <a:avLst/>
          </a:prstGeom>
          <a:noFill/>
        </p:spPr>
        <p:txBody>
          <a:bodyPr wrap="square">
            <a:spAutoFit/>
          </a:bodyPr>
          <a:lstStyle/>
          <a:p>
            <a:pPr algn="l"/>
            <a:r>
              <a:rPr lang="en-US" b="1" i="0">
                <a:solidFill>
                  <a:srgbClr val="0F172A"/>
                </a:solidFill>
                <a:effectLst/>
                <a:latin typeface="Aptos" panose="020B0004020202020204" pitchFamily="34" charset="0"/>
              </a:rPr>
              <a:t>CLIENTELING SUCCESS:</a:t>
            </a:r>
          </a:p>
          <a:p>
            <a:pPr marL="285750" indent="-285750" algn="l">
              <a:buFont typeface="Arial" panose="020B0604020202020204" pitchFamily="34" charset="0"/>
              <a:buChar char="•"/>
            </a:pPr>
            <a:r>
              <a:rPr lang="en-US" err="1">
                <a:solidFill>
                  <a:srgbClr val="0F172A"/>
                </a:solidFill>
                <a:latin typeface="Aptos" panose="020B0004020202020204" pitchFamily="34" charset="0"/>
              </a:rPr>
              <a:t>G</a:t>
            </a:r>
            <a:r>
              <a:rPr lang="en-US" b="0" i="0" err="1">
                <a:solidFill>
                  <a:srgbClr val="0F172A"/>
                </a:solidFill>
                <a:effectLst/>
                <a:latin typeface="Aptos" panose="020B0004020202020204" pitchFamily="34" charset="0"/>
              </a:rPr>
              <a:t>orjana’s</a:t>
            </a:r>
            <a:r>
              <a:rPr lang="en-US" b="0" i="0">
                <a:solidFill>
                  <a:srgbClr val="0F172A"/>
                </a:solidFill>
                <a:effectLst/>
                <a:latin typeface="Aptos" panose="020B0004020202020204" pitchFamily="34" charset="0"/>
              </a:rPr>
              <a:t> SMS messages have an average 8.4% conversion rate.</a:t>
            </a:r>
          </a:p>
          <a:p>
            <a:pPr marL="285750" indent="-285750" algn="l">
              <a:buFont typeface="Arial" panose="020B0604020202020204" pitchFamily="34" charset="0"/>
              <a:buChar char="•"/>
            </a:pPr>
            <a:r>
              <a:rPr lang="en-US" b="0" i="0">
                <a:solidFill>
                  <a:srgbClr val="0F172A"/>
                </a:solidFill>
                <a:effectLst/>
                <a:latin typeface="Aptos" panose="020B0004020202020204" pitchFamily="34" charset="0"/>
              </a:rPr>
              <a:t>Most customers convert within 7 days of contact.</a:t>
            </a:r>
          </a:p>
          <a:p>
            <a:pPr marL="285750" indent="-285750" algn="l">
              <a:buFont typeface="Arial" panose="020B0604020202020204" pitchFamily="34" charset="0"/>
              <a:buChar char="•"/>
            </a:pPr>
            <a:r>
              <a:rPr lang="en-US" b="0" i="0">
                <a:solidFill>
                  <a:srgbClr val="0F172A"/>
                </a:solidFill>
                <a:effectLst/>
                <a:latin typeface="Aptos" panose="020B0004020202020204" pitchFamily="34" charset="0"/>
              </a:rPr>
              <a:t>Direct replies to one-to-one messages yield a 20% conversion rate.</a:t>
            </a:r>
          </a:p>
        </p:txBody>
      </p:sp>
      <p:pic>
        <p:nvPicPr>
          <p:cNvPr id="16" name="Picture 15" descr="A logo with a white text&#10;&#10;AI-generated content may be incorrect.">
            <a:extLst>
              <a:ext uri="{FF2B5EF4-FFF2-40B4-BE49-F238E27FC236}">
                <a16:creationId xmlns:a16="http://schemas.microsoft.com/office/drawing/2014/main" id="{7E46D40D-343C-E68F-C619-3F1347D36AE8}"/>
              </a:ext>
            </a:extLst>
          </p:cNvPr>
          <p:cNvPicPr>
            <a:picLocks noChangeAspect="1"/>
          </p:cNvPicPr>
          <p:nvPr/>
        </p:nvPicPr>
        <p:blipFill>
          <a:blip r:embed="rId3"/>
          <a:stretch>
            <a:fillRect/>
          </a:stretch>
        </p:blipFill>
        <p:spPr>
          <a:xfrm>
            <a:off x="3916938" y="1052944"/>
            <a:ext cx="1782041" cy="1782041"/>
          </a:xfrm>
          <a:prstGeom prst="rect">
            <a:avLst/>
          </a:prstGeom>
          <a:ln>
            <a:solidFill>
              <a:srgbClr val="313B44"/>
            </a:solidFill>
          </a:ln>
        </p:spPr>
      </p:pic>
      <p:sp>
        <p:nvSpPr>
          <p:cNvPr id="17" name="TextBox 16">
            <a:extLst>
              <a:ext uri="{FF2B5EF4-FFF2-40B4-BE49-F238E27FC236}">
                <a16:creationId xmlns:a16="http://schemas.microsoft.com/office/drawing/2014/main" id="{7C9E6C92-F238-D200-A37E-96A0C8704BFD}"/>
              </a:ext>
            </a:extLst>
          </p:cNvPr>
          <p:cNvSpPr txBox="1"/>
          <p:nvPr/>
        </p:nvSpPr>
        <p:spPr>
          <a:xfrm>
            <a:off x="3574470" y="2843643"/>
            <a:ext cx="2895601" cy="1077218"/>
          </a:xfrm>
          <a:prstGeom prst="rect">
            <a:avLst/>
          </a:prstGeom>
          <a:noFill/>
        </p:spPr>
        <p:txBody>
          <a:bodyPr wrap="square">
            <a:spAutoFit/>
          </a:bodyPr>
          <a:lstStyle/>
          <a:p>
            <a:r>
              <a:rPr lang="en-US" sz="1600" i="1" err="1">
                <a:latin typeface="Aptos" panose="020B0004020202020204" pitchFamily="34" charset="0"/>
              </a:rPr>
              <a:t>Gorjana</a:t>
            </a:r>
            <a:r>
              <a:rPr lang="en-US" sz="1600" i="1">
                <a:latin typeface="Aptos" panose="020B0004020202020204" pitchFamily="34" charset="0"/>
              </a:rPr>
              <a:t> is a jewelry brand known for its stylish pieces designed for everyday wear and layering.</a:t>
            </a:r>
          </a:p>
        </p:txBody>
      </p:sp>
      <p:sp>
        <p:nvSpPr>
          <p:cNvPr id="18" name="TextBox 17">
            <a:extLst>
              <a:ext uri="{FF2B5EF4-FFF2-40B4-BE49-F238E27FC236}">
                <a16:creationId xmlns:a16="http://schemas.microsoft.com/office/drawing/2014/main" id="{2D1C6333-2A63-5A58-EAF1-32F3613A5975}"/>
              </a:ext>
            </a:extLst>
          </p:cNvPr>
          <p:cNvSpPr txBox="1"/>
          <p:nvPr/>
        </p:nvSpPr>
        <p:spPr>
          <a:xfrm>
            <a:off x="5832763" y="129614"/>
            <a:ext cx="6234545" cy="584775"/>
          </a:xfrm>
          <a:prstGeom prst="rect">
            <a:avLst/>
          </a:prstGeom>
          <a:noFill/>
        </p:spPr>
        <p:txBody>
          <a:bodyPr wrap="square" rtlCol="0">
            <a:spAutoFit/>
          </a:bodyPr>
          <a:lstStyle/>
          <a:p>
            <a:r>
              <a:rPr lang="en-US" sz="1600" b="1">
                <a:latin typeface="Aptos" panose="020B0004020202020204" pitchFamily="34" charset="0"/>
              </a:rPr>
              <a:t>“78% of shoppers</a:t>
            </a:r>
            <a:r>
              <a:rPr lang="en-US" sz="1600">
                <a:latin typeface="Aptos" panose="020B0004020202020204" pitchFamily="34" charset="0"/>
              </a:rPr>
              <a:t> are more likely to re-purchase after personalized communication” – Tulip, a leading vendor in clienteling space. </a:t>
            </a:r>
          </a:p>
        </p:txBody>
      </p:sp>
      <p:pic>
        <p:nvPicPr>
          <p:cNvPr id="20" name="Picture 19" descr="A logo with a horse drawn carriage&#10;&#10;AI-generated content may be incorrect.">
            <a:extLst>
              <a:ext uri="{FF2B5EF4-FFF2-40B4-BE49-F238E27FC236}">
                <a16:creationId xmlns:a16="http://schemas.microsoft.com/office/drawing/2014/main" id="{05F74216-B27E-70CF-40B2-1A9442F6DE19}"/>
              </a:ext>
            </a:extLst>
          </p:cNvPr>
          <p:cNvPicPr>
            <a:picLocks noChangeAspect="1"/>
          </p:cNvPicPr>
          <p:nvPr/>
        </p:nvPicPr>
        <p:blipFill>
          <a:blip r:embed="rId4"/>
          <a:stretch>
            <a:fillRect/>
          </a:stretch>
        </p:blipFill>
        <p:spPr>
          <a:xfrm>
            <a:off x="6905612" y="1052944"/>
            <a:ext cx="1782041" cy="1782041"/>
          </a:xfrm>
          <a:prstGeom prst="rect">
            <a:avLst/>
          </a:prstGeom>
          <a:ln>
            <a:solidFill>
              <a:srgbClr val="313B44"/>
            </a:solidFill>
          </a:ln>
        </p:spPr>
      </p:pic>
      <p:sp>
        <p:nvSpPr>
          <p:cNvPr id="21" name="TextBox 20">
            <a:extLst>
              <a:ext uri="{FF2B5EF4-FFF2-40B4-BE49-F238E27FC236}">
                <a16:creationId xmlns:a16="http://schemas.microsoft.com/office/drawing/2014/main" id="{CBF544EF-BDF7-8511-070E-A0A65B73D384}"/>
              </a:ext>
            </a:extLst>
          </p:cNvPr>
          <p:cNvSpPr txBox="1"/>
          <p:nvPr/>
        </p:nvSpPr>
        <p:spPr>
          <a:xfrm>
            <a:off x="6555800" y="2834985"/>
            <a:ext cx="2895601" cy="830997"/>
          </a:xfrm>
          <a:prstGeom prst="rect">
            <a:avLst/>
          </a:prstGeom>
          <a:noFill/>
        </p:spPr>
        <p:txBody>
          <a:bodyPr wrap="square">
            <a:spAutoFit/>
          </a:bodyPr>
          <a:lstStyle/>
          <a:p>
            <a:r>
              <a:rPr lang="en-US" sz="1600" i="1">
                <a:latin typeface="Aptos" panose="020B0004020202020204" pitchFamily="34" charset="0"/>
              </a:rPr>
              <a:t>Coach is a global brand known for high-quality leather goods, accessories and apparel.</a:t>
            </a:r>
          </a:p>
        </p:txBody>
      </p:sp>
      <p:sp>
        <p:nvSpPr>
          <p:cNvPr id="22" name="TextBox 21">
            <a:extLst>
              <a:ext uri="{FF2B5EF4-FFF2-40B4-BE49-F238E27FC236}">
                <a16:creationId xmlns:a16="http://schemas.microsoft.com/office/drawing/2014/main" id="{4DAEAF70-87FE-60C9-0F23-3AD1D5CC4B8F}"/>
              </a:ext>
            </a:extLst>
          </p:cNvPr>
          <p:cNvSpPr txBox="1"/>
          <p:nvPr/>
        </p:nvSpPr>
        <p:spPr>
          <a:xfrm>
            <a:off x="6555801" y="3920861"/>
            <a:ext cx="2895600" cy="2308324"/>
          </a:xfrm>
          <a:prstGeom prst="rect">
            <a:avLst/>
          </a:prstGeom>
          <a:noFill/>
        </p:spPr>
        <p:txBody>
          <a:bodyPr wrap="square">
            <a:spAutoFit/>
          </a:bodyPr>
          <a:lstStyle/>
          <a:p>
            <a:pPr algn="l"/>
            <a:r>
              <a:rPr lang="en-US" b="1" i="0">
                <a:solidFill>
                  <a:srgbClr val="0F172A"/>
                </a:solidFill>
                <a:effectLst/>
                <a:latin typeface="Aptos" panose="020B0004020202020204" pitchFamily="34" charset="0"/>
              </a:rPr>
              <a:t>CLIENTELING SUCCESS:</a:t>
            </a:r>
          </a:p>
          <a:p>
            <a:pPr marL="285750" indent="-285750" fontAlgn="base">
              <a:buFont typeface="Arial" panose="020B0604020202020204" pitchFamily="34" charset="0"/>
              <a:buChar char="•"/>
            </a:pPr>
            <a:r>
              <a:rPr lang="en-US">
                <a:latin typeface="Aptos" panose="020B0004020202020204" pitchFamily="34" charset="0"/>
              </a:rPr>
              <a:t>48% higher average order value from clienteling.</a:t>
            </a:r>
          </a:p>
          <a:p>
            <a:pPr marL="285750" indent="-285750" fontAlgn="base">
              <a:buFont typeface="Arial" panose="020B0604020202020204" pitchFamily="34" charset="0"/>
              <a:buChar char="•"/>
            </a:pPr>
            <a:r>
              <a:rPr lang="en-US">
                <a:latin typeface="Aptos" panose="020B0004020202020204" pitchFamily="34" charset="0"/>
              </a:rPr>
              <a:t>73% increase in sales clienteling.</a:t>
            </a:r>
          </a:p>
          <a:p>
            <a:pPr marL="285750" indent="-285750" fontAlgn="base">
              <a:buFont typeface="Arial" panose="020B0604020202020204" pitchFamily="34" charset="0"/>
              <a:buChar char="•"/>
            </a:pPr>
            <a:r>
              <a:rPr lang="en-US">
                <a:latin typeface="Aptos" panose="020B0004020202020204" pitchFamily="34" charset="0"/>
              </a:rPr>
              <a:t>Sales from clienteling have grown 68%</a:t>
            </a:r>
          </a:p>
        </p:txBody>
      </p:sp>
      <p:pic>
        <p:nvPicPr>
          <p:cNvPr id="24" name="Picture 23" descr="A close up of a logo&#10;&#10;AI-generated content may be incorrect.">
            <a:extLst>
              <a:ext uri="{FF2B5EF4-FFF2-40B4-BE49-F238E27FC236}">
                <a16:creationId xmlns:a16="http://schemas.microsoft.com/office/drawing/2014/main" id="{9AD95BDA-8008-F9FB-2AB4-A2A2710EF2DE}"/>
              </a:ext>
            </a:extLst>
          </p:cNvPr>
          <p:cNvPicPr>
            <a:picLocks noChangeAspect="1"/>
          </p:cNvPicPr>
          <p:nvPr/>
        </p:nvPicPr>
        <p:blipFill>
          <a:blip r:embed="rId5"/>
          <a:stretch>
            <a:fillRect/>
          </a:stretch>
        </p:blipFill>
        <p:spPr>
          <a:xfrm>
            <a:off x="1518813" y="714389"/>
            <a:ext cx="600941" cy="333106"/>
          </a:xfrm>
          <a:prstGeom prst="rect">
            <a:avLst/>
          </a:prstGeom>
        </p:spPr>
      </p:pic>
      <p:pic>
        <p:nvPicPr>
          <p:cNvPr id="25" name="Picture 24" descr="A close up of a logo&#10;&#10;AI-generated content may be incorrect.">
            <a:extLst>
              <a:ext uri="{FF2B5EF4-FFF2-40B4-BE49-F238E27FC236}">
                <a16:creationId xmlns:a16="http://schemas.microsoft.com/office/drawing/2014/main" id="{18C93016-5038-7D6D-22B6-80B5873E1730}"/>
              </a:ext>
            </a:extLst>
          </p:cNvPr>
          <p:cNvPicPr>
            <a:picLocks noChangeAspect="1"/>
          </p:cNvPicPr>
          <p:nvPr/>
        </p:nvPicPr>
        <p:blipFill>
          <a:blip r:embed="rId5"/>
          <a:stretch>
            <a:fillRect/>
          </a:stretch>
        </p:blipFill>
        <p:spPr>
          <a:xfrm>
            <a:off x="4507487" y="700415"/>
            <a:ext cx="600941" cy="333106"/>
          </a:xfrm>
          <a:prstGeom prst="rect">
            <a:avLst/>
          </a:prstGeom>
        </p:spPr>
      </p:pic>
      <p:pic>
        <p:nvPicPr>
          <p:cNvPr id="26" name="Picture 25">
            <a:extLst>
              <a:ext uri="{FF2B5EF4-FFF2-40B4-BE49-F238E27FC236}">
                <a16:creationId xmlns:a16="http://schemas.microsoft.com/office/drawing/2014/main" id="{3B20BCC2-4B2E-CE0D-B71C-9E11EB93B607}"/>
              </a:ext>
            </a:extLst>
          </p:cNvPr>
          <p:cNvPicPr>
            <a:picLocks noChangeAspect="1"/>
          </p:cNvPicPr>
          <p:nvPr/>
        </p:nvPicPr>
        <p:blipFill>
          <a:blip r:embed="rId6"/>
          <a:stretch>
            <a:fillRect/>
          </a:stretch>
        </p:blipFill>
        <p:spPr>
          <a:xfrm>
            <a:off x="7398891" y="731802"/>
            <a:ext cx="795482" cy="303729"/>
          </a:xfrm>
          <a:prstGeom prst="rect">
            <a:avLst/>
          </a:prstGeom>
        </p:spPr>
      </p:pic>
      <p:sp>
        <p:nvSpPr>
          <p:cNvPr id="27" name="Rectangle 1">
            <a:extLst>
              <a:ext uri="{FF2B5EF4-FFF2-40B4-BE49-F238E27FC236}">
                <a16:creationId xmlns:a16="http://schemas.microsoft.com/office/drawing/2014/main" id="{F78E1AE3-7265-5EDB-1CDB-0021E5DC89D3}"/>
              </a:ext>
            </a:extLst>
          </p:cNvPr>
          <p:cNvSpPr>
            <a:spLocks noChangeArrowheads="1"/>
          </p:cNvSpPr>
          <p:nvPr/>
        </p:nvSpPr>
        <p:spPr bwMode="auto">
          <a:xfrm>
            <a:off x="9451401" y="4206585"/>
            <a:ext cx="3241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7E8"/>
                </a:solidFill>
                <a:effectLst/>
                <a:latin typeface="Aptos" panose="020B0004020202020204" pitchFamily="34" charset="0"/>
                <a:hlinkClick r:id="rId7">
                  <a:extLst>
                    <a:ext uri="{A12FA001-AC4F-418D-AE19-62706E023703}">
                      <ahyp:hlinkClr xmlns:ahyp="http://schemas.microsoft.com/office/drawing/2018/hyperlinkcolor" val="tx"/>
                    </a:ext>
                  </a:extLst>
                </a:hlinkClick>
              </a:rPr>
              <a:t>Clienteling Demo Video | Tulip</a:t>
            </a:r>
            <a:endParaRPr kumimoji="0" lang="en-US" altLang="en-US" sz="1600" b="0" i="0" u="none" strike="noStrike" cap="none" normalizeH="0" baseline="0">
              <a:ln>
                <a:noFill/>
              </a:ln>
              <a:solidFill>
                <a:srgbClr val="0027E8"/>
              </a:solidFill>
              <a:effectLst/>
              <a:latin typeface="Aptos" panose="020B0004020202020204" pitchFamily="34" charset="0"/>
            </a:endParaRPr>
          </a:p>
        </p:txBody>
      </p:sp>
      <p:pic>
        <p:nvPicPr>
          <p:cNvPr id="1026" name="Picture 2">
            <a:hlinkClick r:id="rId7"/>
            <a:extLst>
              <a:ext uri="{FF2B5EF4-FFF2-40B4-BE49-F238E27FC236}">
                <a16:creationId xmlns:a16="http://schemas.microsoft.com/office/drawing/2014/main" id="{FA8D7FAC-8DC7-141F-0C7D-4F6F6250CA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445" r="17711"/>
          <a:stretch>
            <a:fillRect/>
          </a:stretch>
        </p:blipFill>
        <p:spPr bwMode="auto">
          <a:xfrm>
            <a:off x="9523305" y="2065772"/>
            <a:ext cx="2544003" cy="21408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63CCF830-D1A3-6F95-FFC7-49315F371C6D}"/>
              </a:ext>
            </a:extLst>
          </p:cNvPr>
          <p:cNvPicPr>
            <a:picLocks noChangeAspect="1"/>
          </p:cNvPicPr>
          <p:nvPr/>
        </p:nvPicPr>
        <p:blipFill>
          <a:blip r:embed="rId6"/>
          <a:stretch>
            <a:fillRect/>
          </a:stretch>
        </p:blipFill>
        <p:spPr>
          <a:xfrm>
            <a:off x="10366365" y="1773222"/>
            <a:ext cx="795482" cy="303729"/>
          </a:xfrm>
          <a:prstGeom prst="rect">
            <a:avLst/>
          </a:prstGeom>
        </p:spPr>
      </p:pic>
    </p:spTree>
    <p:extLst>
      <p:ext uri="{BB962C8B-B14F-4D97-AF65-F5344CB8AC3E}">
        <p14:creationId xmlns:p14="http://schemas.microsoft.com/office/powerpoint/2010/main" val="357861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1186-2462-A054-41DF-02C00AA155A8}"/>
              </a:ext>
            </a:extLst>
          </p:cNvPr>
          <p:cNvSpPr>
            <a:spLocks noGrp="1"/>
          </p:cNvSpPr>
          <p:nvPr>
            <p:ph type="title"/>
          </p:nvPr>
        </p:nvSpPr>
        <p:spPr>
          <a:xfrm>
            <a:off x="693112" y="71438"/>
            <a:ext cx="11737625" cy="1485900"/>
          </a:xfrm>
        </p:spPr>
        <p:txBody>
          <a:bodyPr>
            <a:normAutofit/>
          </a:bodyPr>
          <a:lstStyle/>
          <a:p>
            <a:r>
              <a:rPr lang="en-US" sz="4000">
                <a:latin typeface="Aptos" panose="020B0004020202020204" pitchFamily="34" charset="0"/>
              </a:rPr>
              <a:t>OPTIMIZED CONSUMER JOURNEYS WITH CLIENTELING</a:t>
            </a:r>
          </a:p>
        </p:txBody>
      </p:sp>
      <p:sp>
        <p:nvSpPr>
          <p:cNvPr id="4" name="Freeform 6">
            <a:extLst>
              <a:ext uri="{FF2B5EF4-FFF2-40B4-BE49-F238E27FC236}">
                <a16:creationId xmlns:a16="http://schemas.microsoft.com/office/drawing/2014/main" id="{DD669C96-1559-BBB0-0414-3F229A5AF77E}"/>
              </a:ext>
            </a:extLst>
          </p:cNvPr>
          <p:cNvSpPr/>
          <p:nvPr/>
        </p:nvSpPr>
        <p:spPr>
          <a:xfrm>
            <a:off x="9742861" y="1233991"/>
            <a:ext cx="2056864" cy="625308"/>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5" name="Freeform 6">
            <a:extLst>
              <a:ext uri="{FF2B5EF4-FFF2-40B4-BE49-F238E27FC236}">
                <a16:creationId xmlns:a16="http://schemas.microsoft.com/office/drawing/2014/main" id="{D6982780-C2D6-B20C-CCC1-4309B0568994}"/>
              </a:ext>
            </a:extLst>
          </p:cNvPr>
          <p:cNvSpPr/>
          <p:nvPr/>
        </p:nvSpPr>
        <p:spPr>
          <a:xfrm>
            <a:off x="7550050" y="1244684"/>
            <a:ext cx="2056864" cy="625308"/>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6" name="Freeform 6">
            <a:extLst>
              <a:ext uri="{FF2B5EF4-FFF2-40B4-BE49-F238E27FC236}">
                <a16:creationId xmlns:a16="http://schemas.microsoft.com/office/drawing/2014/main" id="{3D59B551-55E8-A9C0-7FD5-CC84436CC166}"/>
              </a:ext>
            </a:extLst>
          </p:cNvPr>
          <p:cNvSpPr/>
          <p:nvPr/>
        </p:nvSpPr>
        <p:spPr>
          <a:xfrm>
            <a:off x="5376749" y="1254926"/>
            <a:ext cx="2056864" cy="625308"/>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7" name="Freeform 3">
            <a:extLst>
              <a:ext uri="{FF2B5EF4-FFF2-40B4-BE49-F238E27FC236}">
                <a16:creationId xmlns:a16="http://schemas.microsoft.com/office/drawing/2014/main" id="{E04FDADF-2493-AEC0-7DFD-6B6A4B434683}"/>
              </a:ext>
            </a:extLst>
          </p:cNvPr>
          <p:cNvSpPr/>
          <p:nvPr/>
        </p:nvSpPr>
        <p:spPr>
          <a:xfrm>
            <a:off x="1040393" y="1254926"/>
            <a:ext cx="2056864" cy="625308"/>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8" name="TextBox 4">
            <a:extLst>
              <a:ext uri="{FF2B5EF4-FFF2-40B4-BE49-F238E27FC236}">
                <a16:creationId xmlns:a16="http://schemas.microsoft.com/office/drawing/2014/main" id="{89A70CDF-7EFE-B625-16B6-BA207054B942}"/>
              </a:ext>
            </a:extLst>
          </p:cNvPr>
          <p:cNvSpPr txBox="1"/>
          <p:nvPr/>
        </p:nvSpPr>
        <p:spPr>
          <a:xfrm>
            <a:off x="1016350" y="1967082"/>
            <a:ext cx="2056864" cy="1318792"/>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9" name="Freeform 6">
            <a:extLst>
              <a:ext uri="{FF2B5EF4-FFF2-40B4-BE49-F238E27FC236}">
                <a16:creationId xmlns:a16="http://schemas.microsoft.com/office/drawing/2014/main" id="{20BA4B37-8AF1-45C1-5F60-445E5AE6F621}"/>
              </a:ext>
            </a:extLst>
          </p:cNvPr>
          <p:cNvSpPr/>
          <p:nvPr/>
        </p:nvSpPr>
        <p:spPr>
          <a:xfrm>
            <a:off x="3213694" y="1244684"/>
            <a:ext cx="2056864" cy="625308"/>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chemeClr val="bg2"/>
          </a:solidFill>
        </p:spPr>
        <p:txBody>
          <a:bodyPr/>
          <a:lstStyle/>
          <a:p>
            <a:endParaRPr lang="en-US" sz="700">
              <a:latin typeface="Aptos" panose="020B0004020202020204" pitchFamily="34" charset="0"/>
            </a:endParaRPr>
          </a:p>
        </p:txBody>
      </p:sp>
      <p:sp>
        <p:nvSpPr>
          <p:cNvPr id="10" name="TextBox 7">
            <a:extLst>
              <a:ext uri="{FF2B5EF4-FFF2-40B4-BE49-F238E27FC236}">
                <a16:creationId xmlns:a16="http://schemas.microsoft.com/office/drawing/2014/main" id="{1714ED8D-721B-A3BA-F35D-9FB4C26B8B11}"/>
              </a:ext>
            </a:extLst>
          </p:cNvPr>
          <p:cNvSpPr txBox="1"/>
          <p:nvPr/>
        </p:nvSpPr>
        <p:spPr>
          <a:xfrm>
            <a:off x="3203194" y="1967082"/>
            <a:ext cx="2056864" cy="1318791"/>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11" name="TextBox 16">
            <a:extLst>
              <a:ext uri="{FF2B5EF4-FFF2-40B4-BE49-F238E27FC236}">
                <a16:creationId xmlns:a16="http://schemas.microsoft.com/office/drawing/2014/main" id="{E0981903-CE01-AE62-591D-073A258D75BB}"/>
              </a:ext>
            </a:extLst>
          </p:cNvPr>
          <p:cNvSpPr txBox="1"/>
          <p:nvPr/>
        </p:nvSpPr>
        <p:spPr>
          <a:xfrm>
            <a:off x="5390039" y="1967082"/>
            <a:ext cx="2056864" cy="1318791"/>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12" name="TextBox 22">
            <a:extLst>
              <a:ext uri="{FF2B5EF4-FFF2-40B4-BE49-F238E27FC236}">
                <a16:creationId xmlns:a16="http://schemas.microsoft.com/office/drawing/2014/main" id="{A0E7259C-B1D1-4A3E-A73D-948D7AEEC852}"/>
              </a:ext>
            </a:extLst>
          </p:cNvPr>
          <p:cNvSpPr txBox="1"/>
          <p:nvPr/>
        </p:nvSpPr>
        <p:spPr>
          <a:xfrm>
            <a:off x="7576884" y="1967082"/>
            <a:ext cx="2056864" cy="1318792"/>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13" name="TextBox 28">
            <a:extLst>
              <a:ext uri="{FF2B5EF4-FFF2-40B4-BE49-F238E27FC236}">
                <a16:creationId xmlns:a16="http://schemas.microsoft.com/office/drawing/2014/main" id="{F4936BB3-59B6-9C96-CA5F-061B742178D1}"/>
              </a:ext>
            </a:extLst>
          </p:cNvPr>
          <p:cNvSpPr txBox="1"/>
          <p:nvPr/>
        </p:nvSpPr>
        <p:spPr>
          <a:xfrm>
            <a:off x="9763728" y="1967082"/>
            <a:ext cx="2056864" cy="1318792"/>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nvGrpSpPr>
          <p:cNvPr id="14" name="Group 32">
            <a:extLst>
              <a:ext uri="{FF2B5EF4-FFF2-40B4-BE49-F238E27FC236}">
                <a16:creationId xmlns:a16="http://schemas.microsoft.com/office/drawing/2014/main" id="{4334CC52-E81E-5201-43CC-F57D326B91EF}"/>
              </a:ext>
            </a:extLst>
          </p:cNvPr>
          <p:cNvGrpSpPr/>
          <p:nvPr/>
        </p:nvGrpSpPr>
        <p:grpSpPr>
          <a:xfrm>
            <a:off x="1015047" y="3475096"/>
            <a:ext cx="2162183" cy="155670"/>
            <a:chOff x="0" y="0"/>
            <a:chExt cx="854418" cy="61515"/>
          </a:xfrm>
        </p:grpSpPr>
        <p:sp>
          <p:nvSpPr>
            <p:cNvPr id="15" name="Freeform 33">
              <a:extLst>
                <a:ext uri="{FF2B5EF4-FFF2-40B4-BE49-F238E27FC236}">
                  <a16:creationId xmlns:a16="http://schemas.microsoft.com/office/drawing/2014/main" id="{613710F5-C9E6-AC72-413D-44AEAF4CBEBC}"/>
                </a:ext>
              </a:extLst>
            </p:cNvPr>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717092"/>
            </a:solidFill>
          </p:spPr>
          <p:txBody>
            <a:bodyPr/>
            <a:lstStyle/>
            <a:p>
              <a:endParaRPr lang="en-US" sz="700">
                <a:latin typeface="Aptos" panose="020B0004020202020204" pitchFamily="34" charset="0"/>
              </a:endParaRPr>
            </a:p>
          </p:txBody>
        </p:sp>
        <p:sp>
          <p:nvSpPr>
            <p:cNvPr id="16" name="TextBox 34">
              <a:extLst>
                <a:ext uri="{FF2B5EF4-FFF2-40B4-BE49-F238E27FC236}">
                  <a16:creationId xmlns:a16="http://schemas.microsoft.com/office/drawing/2014/main" id="{121BAB5B-ECF7-CD57-5C2A-5F6539F9ABBD}"/>
                </a:ext>
              </a:extLst>
            </p:cNvPr>
            <p:cNvSpPr txBox="1"/>
            <p:nvPr/>
          </p:nvSpPr>
          <p:spPr>
            <a:xfrm>
              <a:off x="0" y="-57150"/>
              <a:ext cx="854418" cy="118665"/>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17" name="Group 35">
            <a:extLst>
              <a:ext uri="{FF2B5EF4-FFF2-40B4-BE49-F238E27FC236}">
                <a16:creationId xmlns:a16="http://schemas.microsoft.com/office/drawing/2014/main" id="{7F1AC947-A813-5AA5-2E32-F2664C944F70}"/>
              </a:ext>
            </a:extLst>
          </p:cNvPr>
          <p:cNvGrpSpPr/>
          <p:nvPr/>
        </p:nvGrpSpPr>
        <p:grpSpPr>
          <a:xfrm>
            <a:off x="5339412" y="3475096"/>
            <a:ext cx="2162183" cy="155670"/>
            <a:chOff x="0" y="0"/>
            <a:chExt cx="854418" cy="61515"/>
          </a:xfrm>
        </p:grpSpPr>
        <p:sp>
          <p:nvSpPr>
            <p:cNvPr id="18" name="Freeform 36">
              <a:extLst>
                <a:ext uri="{FF2B5EF4-FFF2-40B4-BE49-F238E27FC236}">
                  <a16:creationId xmlns:a16="http://schemas.microsoft.com/office/drawing/2014/main" id="{1AFD3B66-5071-DE8D-E2D8-AC1B1378E14E}"/>
                </a:ext>
              </a:extLst>
            </p:cNvPr>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A1B4A2"/>
            </a:solidFill>
          </p:spPr>
          <p:txBody>
            <a:bodyPr/>
            <a:lstStyle/>
            <a:p>
              <a:endParaRPr lang="en-US" sz="700">
                <a:latin typeface="Aptos" panose="020B0004020202020204" pitchFamily="34" charset="0"/>
              </a:endParaRPr>
            </a:p>
          </p:txBody>
        </p:sp>
        <p:sp>
          <p:nvSpPr>
            <p:cNvPr id="19" name="TextBox 37">
              <a:extLst>
                <a:ext uri="{FF2B5EF4-FFF2-40B4-BE49-F238E27FC236}">
                  <a16:creationId xmlns:a16="http://schemas.microsoft.com/office/drawing/2014/main" id="{C79C0A72-1029-0EDC-0F15-E353AC11C1CE}"/>
                </a:ext>
              </a:extLst>
            </p:cNvPr>
            <p:cNvSpPr txBox="1"/>
            <p:nvPr/>
          </p:nvSpPr>
          <p:spPr>
            <a:xfrm>
              <a:off x="0" y="-57150"/>
              <a:ext cx="854418" cy="118665"/>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20" name="Group 38">
            <a:extLst>
              <a:ext uri="{FF2B5EF4-FFF2-40B4-BE49-F238E27FC236}">
                <a16:creationId xmlns:a16="http://schemas.microsoft.com/office/drawing/2014/main" id="{69491018-05DA-5A80-9307-ED1D3F23959F}"/>
              </a:ext>
            </a:extLst>
          </p:cNvPr>
          <p:cNvGrpSpPr/>
          <p:nvPr/>
        </p:nvGrpSpPr>
        <p:grpSpPr>
          <a:xfrm>
            <a:off x="3177230" y="3475096"/>
            <a:ext cx="2162183" cy="155670"/>
            <a:chOff x="0" y="0"/>
            <a:chExt cx="854418" cy="61515"/>
          </a:xfrm>
        </p:grpSpPr>
        <p:sp>
          <p:nvSpPr>
            <p:cNvPr id="21" name="Freeform 39">
              <a:extLst>
                <a:ext uri="{FF2B5EF4-FFF2-40B4-BE49-F238E27FC236}">
                  <a16:creationId xmlns:a16="http://schemas.microsoft.com/office/drawing/2014/main" id="{0CBD8616-9AA4-D41C-9C1E-2AEAB2ACB970}"/>
                </a:ext>
              </a:extLst>
            </p:cNvPr>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B98B"/>
            </a:solidFill>
          </p:spPr>
          <p:txBody>
            <a:bodyPr/>
            <a:lstStyle/>
            <a:p>
              <a:endParaRPr lang="en-US" sz="700">
                <a:latin typeface="Aptos" panose="020B0004020202020204" pitchFamily="34" charset="0"/>
              </a:endParaRPr>
            </a:p>
          </p:txBody>
        </p:sp>
        <p:sp>
          <p:nvSpPr>
            <p:cNvPr id="22" name="TextBox 40">
              <a:extLst>
                <a:ext uri="{FF2B5EF4-FFF2-40B4-BE49-F238E27FC236}">
                  <a16:creationId xmlns:a16="http://schemas.microsoft.com/office/drawing/2014/main" id="{596DCA13-BD7F-AE75-8F90-D6E110F3339E}"/>
                </a:ext>
              </a:extLst>
            </p:cNvPr>
            <p:cNvSpPr txBox="1"/>
            <p:nvPr/>
          </p:nvSpPr>
          <p:spPr>
            <a:xfrm>
              <a:off x="0" y="-57150"/>
              <a:ext cx="854418" cy="118665"/>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23" name="Group 41">
            <a:extLst>
              <a:ext uri="{FF2B5EF4-FFF2-40B4-BE49-F238E27FC236}">
                <a16:creationId xmlns:a16="http://schemas.microsoft.com/office/drawing/2014/main" id="{8EC2A386-4EBA-F8E3-DB06-7FEAB4EB33E3}"/>
              </a:ext>
            </a:extLst>
          </p:cNvPr>
          <p:cNvGrpSpPr/>
          <p:nvPr/>
        </p:nvGrpSpPr>
        <p:grpSpPr>
          <a:xfrm>
            <a:off x="7501595" y="3475096"/>
            <a:ext cx="2162183" cy="155670"/>
            <a:chOff x="0" y="0"/>
            <a:chExt cx="854418" cy="61515"/>
          </a:xfrm>
        </p:grpSpPr>
        <p:sp>
          <p:nvSpPr>
            <p:cNvPr id="24" name="Freeform 42">
              <a:extLst>
                <a:ext uri="{FF2B5EF4-FFF2-40B4-BE49-F238E27FC236}">
                  <a16:creationId xmlns:a16="http://schemas.microsoft.com/office/drawing/2014/main" id="{E463A3E3-B771-D8B0-CBB0-38BDCF6EA75E}"/>
                </a:ext>
              </a:extLst>
            </p:cNvPr>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7DA2A9"/>
            </a:solidFill>
          </p:spPr>
          <p:txBody>
            <a:bodyPr/>
            <a:lstStyle/>
            <a:p>
              <a:endParaRPr lang="en-US" sz="700">
                <a:latin typeface="Aptos" panose="020B0004020202020204" pitchFamily="34" charset="0"/>
              </a:endParaRPr>
            </a:p>
          </p:txBody>
        </p:sp>
        <p:sp>
          <p:nvSpPr>
            <p:cNvPr id="25" name="TextBox 43">
              <a:extLst>
                <a:ext uri="{FF2B5EF4-FFF2-40B4-BE49-F238E27FC236}">
                  <a16:creationId xmlns:a16="http://schemas.microsoft.com/office/drawing/2014/main" id="{B758B3E1-2969-7839-61B8-4E4A5A1E1C61}"/>
                </a:ext>
              </a:extLst>
            </p:cNvPr>
            <p:cNvSpPr txBox="1"/>
            <p:nvPr/>
          </p:nvSpPr>
          <p:spPr>
            <a:xfrm>
              <a:off x="0" y="-57150"/>
              <a:ext cx="854418" cy="118665"/>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26" name="Group 44">
            <a:extLst>
              <a:ext uri="{FF2B5EF4-FFF2-40B4-BE49-F238E27FC236}">
                <a16:creationId xmlns:a16="http://schemas.microsoft.com/office/drawing/2014/main" id="{0CA448E6-8073-6330-6935-96DBAEA926A0}"/>
              </a:ext>
            </a:extLst>
          </p:cNvPr>
          <p:cNvGrpSpPr/>
          <p:nvPr/>
        </p:nvGrpSpPr>
        <p:grpSpPr>
          <a:xfrm>
            <a:off x="9663778" y="3475096"/>
            <a:ext cx="2162183" cy="155670"/>
            <a:chOff x="0" y="0"/>
            <a:chExt cx="854418" cy="61515"/>
          </a:xfrm>
        </p:grpSpPr>
        <p:sp>
          <p:nvSpPr>
            <p:cNvPr id="27" name="Freeform 45">
              <a:extLst>
                <a:ext uri="{FF2B5EF4-FFF2-40B4-BE49-F238E27FC236}">
                  <a16:creationId xmlns:a16="http://schemas.microsoft.com/office/drawing/2014/main" id="{01BBBC3D-ACAD-AF16-B78F-37F5D904070A}"/>
                </a:ext>
              </a:extLst>
            </p:cNvPr>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9E8C95"/>
            </a:solidFill>
          </p:spPr>
          <p:txBody>
            <a:bodyPr/>
            <a:lstStyle/>
            <a:p>
              <a:endParaRPr lang="en-US" sz="700">
                <a:latin typeface="Aptos" panose="020B0004020202020204" pitchFamily="34" charset="0"/>
              </a:endParaRPr>
            </a:p>
          </p:txBody>
        </p:sp>
        <p:sp>
          <p:nvSpPr>
            <p:cNvPr id="28" name="TextBox 46">
              <a:extLst>
                <a:ext uri="{FF2B5EF4-FFF2-40B4-BE49-F238E27FC236}">
                  <a16:creationId xmlns:a16="http://schemas.microsoft.com/office/drawing/2014/main" id="{352BE0C8-EA5B-3893-1E69-558E819A5300}"/>
                </a:ext>
              </a:extLst>
            </p:cNvPr>
            <p:cNvSpPr txBox="1"/>
            <p:nvPr/>
          </p:nvSpPr>
          <p:spPr>
            <a:xfrm>
              <a:off x="0" y="-57150"/>
              <a:ext cx="854418" cy="118665"/>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29" name="Group 47">
            <a:extLst>
              <a:ext uri="{FF2B5EF4-FFF2-40B4-BE49-F238E27FC236}">
                <a16:creationId xmlns:a16="http://schemas.microsoft.com/office/drawing/2014/main" id="{E4E621BE-13B2-2080-F41B-AA9275CDBBE0}"/>
              </a:ext>
            </a:extLst>
          </p:cNvPr>
          <p:cNvGrpSpPr/>
          <p:nvPr/>
        </p:nvGrpSpPr>
        <p:grpSpPr>
          <a:xfrm>
            <a:off x="1723910" y="3206109"/>
            <a:ext cx="650890" cy="650889"/>
            <a:chOff x="0" y="9988"/>
            <a:chExt cx="860906" cy="802812"/>
          </a:xfrm>
        </p:grpSpPr>
        <p:sp>
          <p:nvSpPr>
            <p:cNvPr id="30" name="Freeform 48">
              <a:extLst>
                <a:ext uri="{FF2B5EF4-FFF2-40B4-BE49-F238E27FC236}">
                  <a16:creationId xmlns:a16="http://schemas.microsoft.com/office/drawing/2014/main" id="{056174B1-59F5-6498-682C-EFE51A2035E7}"/>
                </a:ext>
              </a:extLst>
            </p:cNvPr>
            <p:cNvSpPr/>
            <p:nvPr/>
          </p:nvSpPr>
          <p:spPr>
            <a:xfrm>
              <a:off x="0" y="9988"/>
              <a:ext cx="860906" cy="80281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7092"/>
            </a:solidFill>
            <a:ln w="76200" cap="sq">
              <a:solidFill>
                <a:srgbClr val="FFFBE9"/>
              </a:solidFill>
              <a:prstDash val="solid"/>
              <a:miter/>
            </a:ln>
          </p:spPr>
          <p:txBody>
            <a:bodyPr/>
            <a:lstStyle/>
            <a:p>
              <a:endParaRPr lang="en-US" sz="700">
                <a:latin typeface="Aptos" panose="020B0004020202020204" pitchFamily="34" charset="0"/>
              </a:endParaRPr>
            </a:p>
          </p:txBody>
        </p:sp>
        <p:sp>
          <p:nvSpPr>
            <p:cNvPr id="31" name="TextBox 49">
              <a:extLst>
                <a:ext uri="{FF2B5EF4-FFF2-40B4-BE49-F238E27FC236}">
                  <a16:creationId xmlns:a16="http://schemas.microsoft.com/office/drawing/2014/main" id="{DB8B9ADC-645E-9400-8B8B-712B94F53F0B}"/>
                </a:ext>
              </a:extLst>
            </p:cNvPr>
            <p:cNvSpPr txBox="1"/>
            <p:nvPr/>
          </p:nvSpPr>
          <p:spPr>
            <a:xfrm>
              <a:off x="76200" y="19050"/>
              <a:ext cx="660400" cy="717550"/>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35" name="Group 53">
            <a:extLst>
              <a:ext uri="{FF2B5EF4-FFF2-40B4-BE49-F238E27FC236}">
                <a16:creationId xmlns:a16="http://schemas.microsoft.com/office/drawing/2014/main" id="{343DA764-D8D7-CD88-EA26-354A5DD9EC42}"/>
              </a:ext>
            </a:extLst>
          </p:cNvPr>
          <p:cNvGrpSpPr/>
          <p:nvPr/>
        </p:nvGrpSpPr>
        <p:grpSpPr>
          <a:xfrm>
            <a:off x="6087783" y="3175277"/>
            <a:ext cx="645531" cy="645531"/>
            <a:chOff x="0" y="0"/>
            <a:chExt cx="812800" cy="812800"/>
          </a:xfrm>
        </p:grpSpPr>
        <p:sp>
          <p:nvSpPr>
            <p:cNvPr id="36" name="Freeform 54">
              <a:extLst>
                <a:ext uri="{FF2B5EF4-FFF2-40B4-BE49-F238E27FC236}">
                  <a16:creationId xmlns:a16="http://schemas.microsoft.com/office/drawing/2014/main" id="{2CA90A3E-6BF5-84DA-17F7-5678EA4DF5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4A2"/>
            </a:solidFill>
            <a:ln w="76200" cap="sq">
              <a:solidFill>
                <a:srgbClr val="FFFBE9"/>
              </a:solidFill>
              <a:prstDash val="solid"/>
              <a:miter/>
            </a:ln>
          </p:spPr>
          <p:txBody>
            <a:bodyPr/>
            <a:lstStyle/>
            <a:p>
              <a:endParaRPr lang="en-US" sz="700">
                <a:latin typeface="Aptos" panose="020B0004020202020204" pitchFamily="34" charset="0"/>
              </a:endParaRPr>
            </a:p>
          </p:txBody>
        </p:sp>
        <p:sp>
          <p:nvSpPr>
            <p:cNvPr id="37" name="TextBox 55">
              <a:extLst>
                <a:ext uri="{FF2B5EF4-FFF2-40B4-BE49-F238E27FC236}">
                  <a16:creationId xmlns:a16="http://schemas.microsoft.com/office/drawing/2014/main" id="{AE80A1C8-68C9-FE21-3D51-D509B2BE9F49}"/>
                </a:ext>
              </a:extLst>
            </p:cNvPr>
            <p:cNvSpPr txBox="1"/>
            <p:nvPr/>
          </p:nvSpPr>
          <p:spPr>
            <a:xfrm>
              <a:off x="76200" y="19050"/>
              <a:ext cx="660400" cy="717550"/>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grpSp>
        <p:nvGrpSpPr>
          <p:cNvPr id="38" name="Group 56">
            <a:extLst>
              <a:ext uri="{FF2B5EF4-FFF2-40B4-BE49-F238E27FC236}">
                <a16:creationId xmlns:a16="http://schemas.microsoft.com/office/drawing/2014/main" id="{B650BA0A-F7CB-7D7A-8863-E4B2F0096BFD}"/>
              </a:ext>
            </a:extLst>
          </p:cNvPr>
          <p:cNvGrpSpPr/>
          <p:nvPr/>
        </p:nvGrpSpPr>
        <p:grpSpPr>
          <a:xfrm>
            <a:off x="8297054" y="3175277"/>
            <a:ext cx="645531" cy="645531"/>
            <a:chOff x="0" y="0"/>
            <a:chExt cx="812800" cy="812800"/>
          </a:xfrm>
        </p:grpSpPr>
        <p:sp>
          <p:nvSpPr>
            <p:cNvPr id="39" name="Freeform 57">
              <a:extLst>
                <a:ext uri="{FF2B5EF4-FFF2-40B4-BE49-F238E27FC236}">
                  <a16:creationId xmlns:a16="http://schemas.microsoft.com/office/drawing/2014/main" id="{BC70FA47-4587-3587-B545-8D0B7A99C1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A2A9"/>
            </a:solidFill>
            <a:ln w="76200" cap="sq">
              <a:solidFill>
                <a:srgbClr val="FFFBE9"/>
              </a:solidFill>
              <a:prstDash val="solid"/>
              <a:miter/>
            </a:ln>
          </p:spPr>
          <p:txBody>
            <a:bodyPr/>
            <a:lstStyle/>
            <a:p>
              <a:endParaRPr lang="en-US" sz="700">
                <a:latin typeface="Aptos" panose="020B0004020202020204" pitchFamily="34" charset="0"/>
              </a:endParaRPr>
            </a:p>
          </p:txBody>
        </p:sp>
        <p:sp>
          <p:nvSpPr>
            <p:cNvPr id="40" name="TextBox 58">
              <a:extLst>
                <a:ext uri="{FF2B5EF4-FFF2-40B4-BE49-F238E27FC236}">
                  <a16:creationId xmlns:a16="http://schemas.microsoft.com/office/drawing/2014/main" id="{56938771-389E-E2E8-33AF-A9EB962ECCC4}"/>
                </a:ext>
              </a:extLst>
            </p:cNvPr>
            <p:cNvSpPr txBox="1"/>
            <p:nvPr/>
          </p:nvSpPr>
          <p:spPr>
            <a:xfrm>
              <a:off x="76200" y="19050"/>
              <a:ext cx="660400" cy="717550"/>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grpSp>
      <p:sp>
        <p:nvSpPr>
          <p:cNvPr id="42" name="Freeform 60">
            <a:extLst>
              <a:ext uri="{FF2B5EF4-FFF2-40B4-BE49-F238E27FC236}">
                <a16:creationId xmlns:a16="http://schemas.microsoft.com/office/drawing/2014/main" id="{E14494A7-BE0A-18F5-E7AA-AE9B0281BDDE}"/>
              </a:ext>
            </a:extLst>
          </p:cNvPr>
          <p:cNvSpPr/>
          <p:nvPr/>
        </p:nvSpPr>
        <p:spPr>
          <a:xfrm>
            <a:off x="10498826" y="3211467"/>
            <a:ext cx="645531" cy="64553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E8C95"/>
          </a:solidFill>
          <a:ln w="76200" cap="sq">
            <a:solidFill>
              <a:srgbClr val="FFFBE9"/>
            </a:solidFill>
            <a:prstDash val="solid"/>
            <a:miter/>
          </a:ln>
        </p:spPr>
        <p:txBody>
          <a:bodyPr/>
          <a:lstStyle/>
          <a:p>
            <a:endParaRPr lang="en-US" sz="700">
              <a:latin typeface="Aptos" panose="020B0004020202020204" pitchFamily="34" charset="0"/>
            </a:endParaRPr>
          </a:p>
        </p:txBody>
      </p:sp>
      <p:sp>
        <p:nvSpPr>
          <p:cNvPr id="44" name="TextBox 64">
            <a:extLst>
              <a:ext uri="{FF2B5EF4-FFF2-40B4-BE49-F238E27FC236}">
                <a16:creationId xmlns:a16="http://schemas.microsoft.com/office/drawing/2014/main" id="{97D8AC96-CBAB-F807-DAC6-3DD1ED4B5434}"/>
              </a:ext>
            </a:extLst>
          </p:cNvPr>
          <p:cNvSpPr txBox="1"/>
          <p:nvPr/>
        </p:nvSpPr>
        <p:spPr>
          <a:xfrm>
            <a:off x="3201892" y="3680941"/>
            <a:ext cx="2056864" cy="2797579"/>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45" name="TextBox 67">
            <a:extLst>
              <a:ext uri="{FF2B5EF4-FFF2-40B4-BE49-F238E27FC236}">
                <a16:creationId xmlns:a16="http://schemas.microsoft.com/office/drawing/2014/main" id="{CCE50139-43BB-CBF4-14E4-79014A831B1E}"/>
              </a:ext>
            </a:extLst>
          </p:cNvPr>
          <p:cNvSpPr txBox="1"/>
          <p:nvPr/>
        </p:nvSpPr>
        <p:spPr>
          <a:xfrm>
            <a:off x="5388736" y="3680941"/>
            <a:ext cx="2056864" cy="2797579"/>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46" name="TextBox 70">
            <a:extLst>
              <a:ext uri="{FF2B5EF4-FFF2-40B4-BE49-F238E27FC236}">
                <a16:creationId xmlns:a16="http://schemas.microsoft.com/office/drawing/2014/main" id="{2CE92CA4-55B6-4E15-0233-2667046CB699}"/>
              </a:ext>
            </a:extLst>
          </p:cNvPr>
          <p:cNvSpPr txBox="1"/>
          <p:nvPr/>
        </p:nvSpPr>
        <p:spPr>
          <a:xfrm>
            <a:off x="7575581" y="3680941"/>
            <a:ext cx="2056864" cy="2797579"/>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47" name="TextBox 73">
            <a:extLst>
              <a:ext uri="{FF2B5EF4-FFF2-40B4-BE49-F238E27FC236}">
                <a16:creationId xmlns:a16="http://schemas.microsoft.com/office/drawing/2014/main" id="{E6C73E8E-2F52-851B-AB6C-42ACD2D2E758}"/>
              </a:ext>
            </a:extLst>
          </p:cNvPr>
          <p:cNvSpPr txBox="1"/>
          <p:nvPr/>
        </p:nvSpPr>
        <p:spPr>
          <a:xfrm>
            <a:off x="9762426" y="3680941"/>
            <a:ext cx="2056864" cy="2797579"/>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48" name="TextBox 76">
            <a:extLst>
              <a:ext uri="{FF2B5EF4-FFF2-40B4-BE49-F238E27FC236}">
                <a16:creationId xmlns:a16="http://schemas.microsoft.com/office/drawing/2014/main" id="{D3F7FE30-7AE6-68D5-5AF1-21857FAF2761}"/>
              </a:ext>
            </a:extLst>
          </p:cNvPr>
          <p:cNvSpPr txBox="1"/>
          <p:nvPr/>
        </p:nvSpPr>
        <p:spPr>
          <a:xfrm>
            <a:off x="1018061" y="3680941"/>
            <a:ext cx="2056864" cy="2797579"/>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sp>
        <p:nvSpPr>
          <p:cNvPr id="49" name="Freeform 77">
            <a:extLst>
              <a:ext uri="{FF2B5EF4-FFF2-40B4-BE49-F238E27FC236}">
                <a16:creationId xmlns:a16="http://schemas.microsoft.com/office/drawing/2014/main" id="{48C28359-BB9F-F4BE-7A4D-C2D1D1F8BF2E}"/>
              </a:ext>
            </a:extLst>
          </p:cNvPr>
          <p:cNvSpPr/>
          <p:nvPr/>
        </p:nvSpPr>
        <p:spPr>
          <a:xfrm>
            <a:off x="1916482" y="3379345"/>
            <a:ext cx="250753" cy="353626"/>
          </a:xfrm>
          <a:custGeom>
            <a:avLst/>
            <a:gdLst/>
            <a:ahLst/>
            <a:cxnLst/>
            <a:rect l="l" t="t" r="r" b="b"/>
            <a:pathLst>
              <a:path w="563890" h="795230">
                <a:moveTo>
                  <a:pt x="0" y="0"/>
                </a:moveTo>
                <a:lnTo>
                  <a:pt x="563891" y="0"/>
                </a:lnTo>
                <a:lnTo>
                  <a:pt x="563891" y="795230"/>
                </a:lnTo>
                <a:lnTo>
                  <a:pt x="0" y="7952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ptos" panose="020B0004020202020204" pitchFamily="34" charset="0"/>
            </a:endParaRPr>
          </a:p>
        </p:txBody>
      </p:sp>
      <p:sp>
        <p:nvSpPr>
          <p:cNvPr id="50" name="Freeform 78">
            <a:extLst>
              <a:ext uri="{FF2B5EF4-FFF2-40B4-BE49-F238E27FC236}">
                <a16:creationId xmlns:a16="http://schemas.microsoft.com/office/drawing/2014/main" id="{DCBEC852-B50B-184F-0E2D-8BEB12F620E8}"/>
              </a:ext>
            </a:extLst>
          </p:cNvPr>
          <p:cNvSpPr/>
          <p:nvPr/>
        </p:nvSpPr>
        <p:spPr>
          <a:xfrm>
            <a:off x="8456604" y="3292187"/>
            <a:ext cx="344160" cy="393531"/>
          </a:xfrm>
          <a:custGeom>
            <a:avLst/>
            <a:gdLst/>
            <a:ahLst/>
            <a:cxnLst/>
            <a:rect l="l" t="t" r="r" b="b"/>
            <a:pathLst>
              <a:path w="716012" h="818725">
                <a:moveTo>
                  <a:pt x="0" y="0"/>
                </a:moveTo>
                <a:lnTo>
                  <a:pt x="716012" y="0"/>
                </a:lnTo>
                <a:lnTo>
                  <a:pt x="716012" y="818725"/>
                </a:lnTo>
                <a:lnTo>
                  <a:pt x="0" y="818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ptos" panose="020B0004020202020204" pitchFamily="34" charset="0"/>
            </a:endParaRPr>
          </a:p>
        </p:txBody>
      </p:sp>
      <p:sp>
        <p:nvSpPr>
          <p:cNvPr id="51" name="Freeform 79">
            <a:extLst>
              <a:ext uri="{FF2B5EF4-FFF2-40B4-BE49-F238E27FC236}">
                <a16:creationId xmlns:a16="http://schemas.microsoft.com/office/drawing/2014/main" id="{C9711BE9-F9EA-F9BB-07C0-D3BE01725430}"/>
              </a:ext>
            </a:extLst>
          </p:cNvPr>
          <p:cNvSpPr/>
          <p:nvPr/>
        </p:nvSpPr>
        <p:spPr>
          <a:xfrm>
            <a:off x="6184197" y="3300085"/>
            <a:ext cx="414944" cy="375713"/>
          </a:xfrm>
          <a:custGeom>
            <a:avLst/>
            <a:gdLst/>
            <a:ahLst/>
            <a:cxnLst/>
            <a:rect l="l" t="t" r="r" b="b"/>
            <a:pathLst>
              <a:path w="904690" h="819156">
                <a:moveTo>
                  <a:pt x="0" y="0"/>
                </a:moveTo>
                <a:lnTo>
                  <a:pt x="904690" y="0"/>
                </a:lnTo>
                <a:lnTo>
                  <a:pt x="904690" y="819156"/>
                </a:lnTo>
                <a:lnTo>
                  <a:pt x="0" y="819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700">
              <a:latin typeface="Aptos" panose="020B0004020202020204" pitchFamily="34" charset="0"/>
            </a:endParaRPr>
          </a:p>
        </p:txBody>
      </p:sp>
      <p:sp>
        <p:nvSpPr>
          <p:cNvPr id="54" name="TextBox 82">
            <a:extLst>
              <a:ext uri="{FF2B5EF4-FFF2-40B4-BE49-F238E27FC236}">
                <a16:creationId xmlns:a16="http://schemas.microsoft.com/office/drawing/2014/main" id="{5C0FED2F-3AA6-B04C-8729-48916D913D75}"/>
              </a:ext>
            </a:extLst>
          </p:cNvPr>
          <p:cNvSpPr txBox="1"/>
          <p:nvPr/>
        </p:nvSpPr>
        <p:spPr>
          <a:xfrm>
            <a:off x="1295716" y="1309274"/>
            <a:ext cx="1453303" cy="521040"/>
          </a:xfrm>
          <a:prstGeom prst="rect">
            <a:avLst/>
          </a:prstGeom>
        </p:spPr>
        <p:txBody>
          <a:bodyPr lIns="0" tIns="0" rIns="0" bIns="0" rtlCol="0" anchor="t">
            <a:spAutoFit/>
          </a:bodyPr>
          <a:lstStyle/>
          <a:p>
            <a:pPr algn="ctr">
              <a:lnSpc>
                <a:spcPts val="2145"/>
              </a:lnSpc>
            </a:pPr>
            <a:r>
              <a:rPr lang="en-US" sz="1400" b="1">
                <a:solidFill>
                  <a:srgbClr val="313B44"/>
                </a:solidFill>
                <a:latin typeface="Aptos" panose="020B0004020202020204" pitchFamily="34" charset="0"/>
                <a:ea typeface="Lato Bold"/>
                <a:cs typeface="Lato Bold"/>
                <a:sym typeface="Lato Bold"/>
              </a:rPr>
              <a:t>Consumer Leaves Empty Handed</a:t>
            </a:r>
          </a:p>
        </p:txBody>
      </p:sp>
      <p:sp>
        <p:nvSpPr>
          <p:cNvPr id="55" name="TextBox 83">
            <a:extLst>
              <a:ext uri="{FF2B5EF4-FFF2-40B4-BE49-F238E27FC236}">
                <a16:creationId xmlns:a16="http://schemas.microsoft.com/office/drawing/2014/main" id="{2CA9CCE3-F0E9-0139-6FF8-7FAE65BAAD78}"/>
              </a:ext>
            </a:extLst>
          </p:cNvPr>
          <p:cNvSpPr txBox="1"/>
          <p:nvPr/>
        </p:nvSpPr>
        <p:spPr>
          <a:xfrm>
            <a:off x="3282076" y="1441712"/>
            <a:ext cx="1896496" cy="251736"/>
          </a:xfrm>
          <a:prstGeom prst="rect">
            <a:avLst/>
          </a:prstGeom>
        </p:spPr>
        <p:txBody>
          <a:bodyPr lIns="0" tIns="0" rIns="0" bIns="0" rtlCol="0" anchor="t">
            <a:spAutoFit/>
          </a:bodyPr>
          <a:lstStyle/>
          <a:p>
            <a:pPr algn="ctr">
              <a:lnSpc>
                <a:spcPts val="2145"/>
              </a:lnSpc>
            </a:pPr>
            <a:r>
              <a:rPr lang="en-US" sz="1400" b="1">
                <a:solidFill>
                  <a:srgbClr val="313B44"/>
                </a:solidFill>
                <a:latin typeface="Aptos" panose="020B0004020202020204" pitchFamily="34" charset="0"/>
                <a:ea typeface="Lato Bold"/>
                <a:cs typeface="Lato Bold"/>
                <a:sym typeface="Lato Bold"/>
              </a:rPr>
              <a:t>Identify VIPs</a:t>
            </a:r>
          </a:p>
        </p:txBody>
      </p:sp>
      <p:sp>
        <p:nvSpPr>
          <p:cNvPr id="56" name="TextBox 84">
            <a:extLst>
              <a:ext uri="{FF2B5EF4-FFF2-40B4-BE49-F238E27FC236}">
                <a16:creationId xmlns:a16="http://schemas.microsoft.com/office/drawing/2014/main" id="{93AAF61F-1EB1-2D3C-73B3-300D58DA8B9D}"/>
              </a:ext>
            </a:extLst>
          </p:cNvPr>
          <p:cNvSpPr txBox="1"/>
          <p:nvPr/>
        </p:nvSpPr>
        <p:spPr>
          <a:xfrm>
            <a:off x="1067612" y="1950164"/>
            <a:ext cx="1909513" cy="1303242"/>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Consumer can’t find desired item; associate offers alternatives, but consumer leaves without purchasing. Might shop online.</a:t>
            </a:r>
          </a:p>
        </p:txBody>
      </p:sp>
      <p:sp>
        <p:nvSpPr>
          <p:cNvPr id="57" name="TextBox 85">
            <a:extLst>
              <a:ext uri="{FF2B5EF4-FFF2-40B4-BE49-F238E27FC236}">
                <a16:creationId xmlns:a16="http://schemas.microsoft.com/office/drawing/2014/main" id="{2EEE5F29-F5BE-19B6-A354-9E8959225B52}"/>
              </a:ext>
            </a:extLst>
          </p:cNvPr>
          <p:cNvSpPr txBox="1"/>
          <p:nvPr/>
        </p:nvSpPr>
        <p:spPr>
          <a:xfrm>
            <a:off x="3283379" y="1950164"/>
            <a:ext cx="1896496" cy="867225"/>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VIP shopper enters the store; Associate may recognize them and offer elevated service.</a:t>
            </a:r>
          </a:p>
        </p:txBody>
      </p:sp>
      <p:sp>
        <p:nvSpPr>
          <p:cNvPr id="58" name="TextBox 86">
            <a:extLst>
              <a:ext uri="{FF2B5EF4-FFF2-40B4-BE49-F238E27FC236}">
                <a16:creationId xmlns:a16="http://schemas.microsoft.com/office/drawing/2014/main" id="{3E9BFCFD-3427-EE72-BC02-DB075DCD3E2F}"/>
              </a:ext>
            </a:extLst>
          </p:cNvPr>
          <p:cNvSpPr txBox="1"/>
          <p:nvPr/>
        </p:nvSpPr>
        <p:spPr>
          <a:xfrm>
            <a:off x="5735633" y="1309274"/>
            <a:ext cx="1301338" cy="521040"/>
          </a:xfrm>
          <a:prstGeom prst="rect">
            <a:avLst/>
          </a:prstGeom>
        </p:spPr>
        <p:txBody>
          <a:bodyPr lIns="0" tIns="0" rIns="0" bIns="0" rtlCol="0" anchor="t">
            <a:spAutoFit/>
          </a:bodyPr>
          <a:lstStyle/>
          <a:p>
            <a:pPr algn="ctr">
              <a:lnSpc>
                <a:spcPts val="2145"/>
              </a:lnSpc>
            </a:pPr>
            <a:r>
              <a:rPr lang="en-US" sz="1400" b="1">
                <a:solidFill>
                  <a:srgbClr val="313B44"/>
                </a:solidFill>
                <a:latin typeface="Aptos" panose="020B0004020202020204" pitchFamily="34" charset="0"/>
                <a:ea typeface="Lato Bold"/>
                <a:cs typeface="Lato Bold"/>
                <a:sym typeface="Lato Bold"/>
              </a:rPr>
              <a:t>Product Launches</a:t>
            </a:r>
          </a:p>
        </p:txBody>
      </p:sp>
      <p:sp>
        <p:nvSpPr>
          <p:cNvPr id="59" name="TextBox 87">
            <a:extLst>
              <a:ext uri="{FF2B5EF4-FFF2-40B4-BE49-F238E27FC236}">
                <a16:creationId xmlns:a16="http://schemas.microsoft.com/office/drawing/2014/main" id="{53B8EEE5-11BE-FBE3-42D5-DC22C883AAC5}"/>
              </a:ext>
            </a:extLst>
          </p:cNvPr>
          <p:cNvSpPr txBox="1"/>
          <p:nvPr/>
        </p:nvSpPr>
        <p:spPr>
          <a:xfrm>
            <a:off x="5506476" y="1950164"/>
            <a:ext cx="1844339" cy="1303242"/>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Consumers receive email alerts for new product launches. If shopping in store they may see new VM callouts.</a:t>
            </a:r>
          </a:p>
        </p:txBody>
      </p:sp>
      <p:sp>
        <p:nvSpPr>
          <p:cNvPr id="60" name="TextBox 88">
            <a:extLst>
              <a:ext uri="{FF2B5EF4-FFF2-40B4-BE49-F238E27FC236}">
                <a16:creationId xmlns:a16="http://schemas.microsoft.com/office/drawing/2014/main" id="{6B81C4BE-05BB-347D-6DF7-EE3C92DB3D7B}"/>
              </a:ext>
            </a:extLst>
          </p:cNvPr>
          <p:cNvSpPr txBox="1"/>
          <p:nvPr/>
        </p:nvSpPr>
        <p:spPr>
          <a:xfrm>
            <a:off x="7944280" y="1283816"/>
            <a:ext cx="1301338" cy="521040"/>
          </a:xfrm>
          <a:prstGeom prst="rect">
            <a:avLst/>
          </a:prstGeom>
        </p:spPr>
        <p:txBody>
          <a:bodyPr lIns="0" tIns="0" rIns="0" bIns="0" rtlCol="0" anchor="t">
            <a:spAutoFit/>
          </a:bodyPr>
          <a:lstStyle/>
          <a:p>
            <a:pPr algn="ctr">
              <a:lnSpc>
                <a:spcPts val="2145"/>
              </a:lnSpc>
            </a:pPr>
            <a:r>
              <a:rPr lang="en-US" sz="1400" b="1">
                <a:solidFill>
                  <a:srgbClr val="313B44"/>
                </a:solidFill>
                <a:latin typeface="Aptos" panose="020B0004020202020204" pitchFamily="34" charset="0"/>
                <a:ea typeface="Lato Bold"/>
                <a:cs typeface="Lato Bold"/>
                <a:sym typeface="Lato Bold"/>
              </a:rPr>
              <a:t>Purchase Follow Up</a:t>
            </a:r>
          </a:p>
        </p:txBody>
      </p:sp>
      <p:sp>
        <p:nvSpPr>
          <p:cNvPr id="61" name="TextBox 89">
            <a:extLst>
              <a:ext uri="{FF2B5EF4-FFF2-40B4-BE49-F238E27FC236}">
                <a16:creationId xmlns:a16="http://schemas.microsoft.com/office/drawing/2014/main" id="{586E8966-35F5-30AB-0718-C14E678E3859}"/>
              </a:ext>
            </a:extLst>
          </p:cNvPr>
          <p:cNvSpPr txBox="1"/>
          <p:nvPr/>
        </p:nvSpPr>
        <p:spPr>
          <a:xfrm>
            <a:off x="10083100" y="1307060"/>
            <a:ext cx="1466249" cy="521040"/>
          </a:xfrm>
          <a:prstGeom prst="rect">
            <a:avLst/>
          </a:prstGeom>
        </p:spPr>
        <p:txBody>
          <a:bodyPr wrap="square" lIns="0" tIns="0" rIns="0" bIns="0" rtlCol="0" anchor="t">
            <a:spAutoFit/>
          </a:bodyPr>
          <a:lstStyle/>
          <a:p>
            <a:pPr algn="ctr">
              <a:lnSpc>
                <a:spcPts val="2145"/>
              </a:lnSpc>
            </a:pPr>
            <a:r>
              <a:rPr lang="en-US" sz="1400" b="1">
                <a:solidFill>
                  <a:srgbClr val="313B44"/>
                </a:solidFill>
                <a:latin typeface="Aptos" panose="020B0004020202020204" pitchFamily="34" charset="0"/>
                <a:ea typeface="Lato Bold"/>
                <a:cs typeface="Lato Bold"/>
                <a:sym typeface="Lato Bold"/>
              </a:rPr>
              <a:t>Special Occasion Shopping</a:t>
            </a:r>
          </a:p>
        </p:txBody>
      </p:sp>
      <p:sp>
        <p:nvSpPr>
          <p:cNvPr id="62" name="TextBox 90">
            <a:extLst>
              <a:ext uri="{FF2B5EF4-FFF2-40B4-BE49-F238E27FC236}">
                <a16:creationId xmlns:a16="http://schemas.microsoft.com/office/drawing/2014/main" id="{12524AA6-4F1E-7A2E-3B18-FC03CD3DC08B}"/>
              </a:ext>
            </a:extLst>
          </p:cNvPr>
          <p:cNvSpPr txBox="1"/>
          <p:nvPr/>
        </p:nvSpPr>
        <p:spPr>
          <a:xfrm>
            <a:off x="9859945" y="1950164"/>
            <a:ext cx="1912561" cy="1085233"/>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Consumer shops on or near their special occasion. Associate has no prior context, so the interaction is generic</a:t>
            </a:r>
          </a:p>
        </p:txBody>
      </p:sp>
      <p:sp>
        <p:nvSpPr>
          <p:cNvPr id="63" name="TextBox 91">
            <a:extLst>
              <a:ext uri="{FF2B5EF4-FFF2-40B4-BE49-F238E27FC236}">
                <a16:creationId xmlns:a16="http://schemas.microsoft.com/office/drawing/2014/main" id="{E369B60C-DB4C-BB27-45B2-7468FAE9C44F}"/>
              </a:ext>
            </a:extLst>
          </p:cNvPr>
          <p:cNvSpPr txBox="1"/>
          <p:nvPr/>
        </p:nvSpPr>
        <p:spPr>
          <a:xfrm>
            <a:off x="7672430" y="1950164"/>
            <a:ext cx="1865229" cy="1085233"/>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Consumer receives an e-receipt from purchase, and a reminder email to take our </a:t>
            </a:r>
            <a:r>
              <a:rPr lang="en-US" sz="1400" err="1">
                <a:solidFill>
                  <a:srgbClr val="313B44"/>
                </a:solidFill>
                <a:latin typeface="Aptos" panose="020B0004020202020204" pitchFamily="34" charset="0"/>
                <a:ea typeface="Lato"/>
                <a:cs typeface="Lato"/>
                <a:sym typeface="Lato"/>
              </a:rPr>
              <a:t>VoC</a:t>
            </a:r>
            <a:r>
              <a:rPr lang="en-US" sz="1400">
                <a:solidFill>
                  <a:srgbClr val="313B44"/>
                </a:solidFill>
                <a:latin typeface="Aptos" panose="020B0004020202020204" pitchFamily="34" charset="0"/>
                <a:ea typeface="Lato"/>
                <a:cs typeface="Lato"/>
                <a:sym typeface="Lato"/>
              </a:rPr>
              <a:t> survey.</a:t>
            </a:r>
          </a:p>
        </p:txBody>
      </p:sp>
      <p:sp>
        <p:nvSpPr>
          <p:cNvPr id="64" name="TextBox 92">
            <a:extLst>
              <a:ext uri="{FF2B5EF4-FFF2-40B4-BE49-F238E27FC236}">
                <a16:creationId xmlns:a16="http://schemas.microsoft.com/office/drawing/2014/main" id="{1352FC63-A889-F7AB-4231-E75CE705CD25}"/>
              </a:ext>
            </a:extLst>
          </p:cNvPr>
          <p:cNvSpPr txBox="1"/>
          <p:nvPr/>
        </p:nvSpPr>
        <p:spPr>
          <a:xfrm>
            <a:off x="3201891" y="3940142"/>
            <a:ext cx="2074459" cy="2393284"/>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Associate proactively invites VIP shopper to the store with updates on desired items, events or promotions. Upon arrival, the shopper is greeted personally, with recommendations based on past purchases and preferences creating a personalized experience.</a:t>
            </a:r>
          </a:p>
        </p:txBody>
      </p:sp>
      <p:sp>
        <p:nvSpPr>
          <p:cNvPr id="65" name="TextBox 93">
            <a:extLst>
              <a:ext uri="{FF2B5EF4-FFF2-40B4-BE49-F238E27FC236}">
                <a16:creationId xmlns:a16="http://schemas.microsoft.com/office/drawing/2014/main" id="{A80EB2A8-3681-276E-103B-0E82B577F342}"/>
              </a:ext>
            </a:extLst>
          </p:cNvPr>
          <p:cNvSpPr txBox="1"/>
          <p:nvPr/>
        </p:nvSpPr>
        <p:spPr>
          <a:xfrm>
            <a:off x="5607914" y="3901744"/>
            <a:ext cx="1837685" cy="2175275"/>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Bold"/>
              </a:rPr>
              <a:t>Consumer visits a store and is interested in upcoming product launches. Associate logs in clienteling app, and notifies them when the item arrives, can link to online for direct purchase or invite to the store. </a:t>
            </a:r>
            <a:endParaRPr lang="en-US" sz="1400">
              <a:solidFill>
                <a:srgbClr val="313B44"/>
              </a:solidFill>
              <a:latin typeface="Aptos" panose="020B0004020202020204" pitchFamily="34" charset="0"/>
              <a:ea typeface="Lato"/>
              <a:cs typeface="Lato"/>
              <a:sym typeface="Lato"/>
            </a:endParaRPr>
          </a:p>
        </p:txBody>
      </p:sp>
      <p:sp>
        <p:nvSpPr>
          <p:cNvPr id="66" name="TextBox 94">
            <a:extLst>
              <a:ext uri="{FF2B5EF4-FFF2-40B4-BE49-F238E27FC236}">
                <a16:creationId xmlns:a16="http://schemas.microsoft.com/office/drawing/2014/main" id="{95E8B0FE-62BE-77FF-BB41-5F4A1D254204}"/>
              </a:ext>
            </a:extLst>
          </p:cNvPr>
          <p:cNvSpPr txBox="1"/>
          <p:nvPr/>
        </p:nvSpPr>
        <p:spPr>
          <a:xfrm>
            <a:off x="7664778" y="3901744"/>
            <a:ext cx="1942136" cy="2393284"/>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Associate sends a personalized thank you message post purchase, building trust and loyalty. Follow-up may include product care tips, complementary items or event invites, which deepens engagement and encourages quicker return visits.</a:t>
            </a:r>
          </a:p>
        </p:txBody>
      </p:sp>
      <p:sp>
        <p:nvSpPr>
          <p:cNvPr id="67" name="TextBox 96">
            <a:extLst>
              <a:ext uri="{FF2B5EF4-FFF2-40B4-BE49-F238E27FC236}">
                <a16:creationId xmlns:a16="http://schemas.microsoft.com/office/drawing/2014/main" id="{4E762F92-250A-0434-B5F2-357B13624004}"/>
              </a:ext>
            </a:extLst>
          </p:cNvPr>
          <p:cNvSpPr txBox="1"/>
          <p:nvPr/>
        </p:nvSpPr>
        <p:spPr>
          <a:xfrm>
            <a:off x="9981604" y="3901744"/>
            <a:ext cx="1837685" cy="2611292"/>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Associate proactively reaches out ahead of key date with curated suggestions. They may offer gift wrapping, hold items, or schedule a styling appointment. This creates  a thoughtful, memorable  personal experience where the consumer feels valued. </a:t>
            </a:r>
          </a:p>
        </p:txBody>
      </p:sp>
      <p:sp>
        <p:nvSpPr>
          <p:cNvPr id="68" name="TextBox 67">
            <a:extLst>
              <a:ext uri="{FF2B5EF4-FFF2-40B4-BE49-F238E27FC236}">
                <a16:creationId xmlns:a16="http://schemas.microsoft.com/office/drawing/2014/main" id="{AC916F11-90A5-FFA3-1C0E-C835C005AA1C}"/>
              </a:ext>
            </a:extLst>
          </p:cNvPr>
          <p:cNvSpPr txBox="1"/>
          <p:nvPr/>
        </p:nvSpPr>
        <p:spPr>
          <a:xfrm>
            <a:off x="529088" y="2060568"/>
            <a:ext cx="461665" cy="922176"/>
          </a:xfrm>
          <a:prstGeom prst="rect">
            <a:avLst/>
          </a:prstGeom>
          <a:noFill/>
        </p:spPr>
        <p:txBody>
          <a:bodyPr vert="vert270" wrap="square" rtlCol="0">
            <a:spAutoFit/>
          </a:bodyPr>
          <a:lstStyle/>
          <a:p>
            <a:r>
              <a:rPr lang="en-US" i="1">
                <a:latin typeface="Aptos" panose="020B0004020202020204" pitchFamily="34" charset="0"/>
              </a:rPr>
              <a:t>Current</a:t>
            </a:r>
          </a:p>
        </p:txBody>
      </p:sp>
      <p:sp>
        <p:nvSpPr>
          <p:cNvPr id="69" name="TextBox 68">
            <a:extLst>
              <a:ext uri="{FF2B5EF4-FFF2-40B4-BE49-F238E27FC236}">
                <a16:creationId xmlns:a16="http://schemas.microsoft.com/office/drawing/2014/main" id="{B4592328-D71A-9DB5-AB89-45D38284DFB9}"/>
              </a:ext>
            </a:extLst>
          </p:cNvPr>
          <p:cNvSpPr txBox="1"/>
          <p:nvPr/>
        </p:nvSpPr>
        <p:spPr>
          <a:xfrm>
            <a:off x="499036" y="4320895"/>
            <a:ext cx="461665" cy="2034505"/>
          </a:xfrm>
          <a:prstGeom prst="rect">
            <a:avLst/>
          </a:prstGeom>
          <a:noFill/>
        </p:spPr>
        <p:txBody>
          <a:bodyPr vert="vert270" wrap="square" rtlCol="0">
            <a:spAutoFit/>
          </a:bodyPr>
          <a:lstStyle/>
          <a:p>
            <a:r>
              <a:rPr lang="en-US" i="1">
                <a:latin typeface="Aptos" panose="020B0004020202020204" pitchFamily="34" charset="0"/>
              </a:rPr>
              <a:t>With Clienteling</a:t>
            </a:r>
          </a:p>
        </p:txBody>
      </p:sp>
      <p:sp>
        <p:nvSpPr>
          <p:cNvPr id="70" name="TextBox 84">
            <a:extLst>
              <a:ext uri="{FF2B5EF4-FFF2-40B4-BE49-F238E27FC236}">
                <a16:creationId xmlns:a16="http://schemas.microsoft.com/office/drawing/2014/main" id="{2CBECD4B-F287-57BF-ADF5-7B19EE1E98C8}"/>
              </a:ext>
            </a:extLst>
          </p:cNvPr>
          <p:cNvSpPr txBox="1"/>
          <p:nvPr/>
        </p:nvSpPr>
        <p:spPr>
          <a:xfrm>
            <a:off x="969195" y="4021655"/>
            <a:ext cx="2161496" cy="2175275"/>
          </a:xfrm>
          <a:prstGeom prst="rect">
            <a:avLst/>
          </a:prstGeom>
        </p:spPr>
        <p:txBody>
          <a:bodyPr wrap="square" lIns="0" tIns="0" rIns="0" bIns="0" rtlCol="0" anchor="t">
            <a:spAutoFit/>
          </a:bodyPr>
          <a:lstStyle/>
          <a:p>
            <a:pPr algn="ctr">
              <a:lnSpc>
                <a:spcPts val="1680"/>
              </a:lnSpc>
            </a:pPr>
            <a:r>
              <a:rPr lang="en-US" sz="1400">
                <a:solidFill>
                  <a:srgbClr val="313B44"/>
                </a:solidFill>
                <a:latin typeface="Aptos" panose="020B0004020202020204" pitchFamily="34" charset="0"/>
                <a:ea typeface="Lato"/>
                <a:cs typeface="Lato"/>
                <a:sym typeface="Lato"/>
              </a:rPr>
              <a:t>Consumer can’t find desired item; associate accesses customer profile, preferences and purchase history to suggest tailored alternatives or offer to notify when item is available. Customer feels valued and may commit to future purchase.</a:t>
            </a:r>
          </a:p>
        </p:txBody>
      </p:sp>
      <p:grpSp>
        <p:nvGrpSpPr>
          <p:cNvPr id="75" name="Group 74">
            <a:extLst>
              <a:ext uri="{FF2B5EF4-FFF2-40B4-BE49-F238E27FC236}">
                <a16:creationId xmlns:a16="http://schemas.microsoft.com/office/drawing/2014/main" id="{22B0F79C-0682-47EE-8762-7EE0E21FBF7B}"/>
              </a:ext>
            </a:extLst>
          </p:cNvPr>
          <p:cNvGrpSpPr/>
          <p:nvPr/>
        </p:nvGrpSpPr>
        <p:grpSpPr>
          <a:xfrm>
            <a:off x="10498825" y="3226597"/>
            <a:ext cx="645532" cy="569883"/>
            <a:chOff x="10498825" y="3226597"/>
            <a:chExt cx="645532" cy="569883"/>
          </a:xfrm>
        </p:grpSpPr>
        <p:sp>
          <p:nvSpPr>
            <p:cNvPr id="43" name="TextBox 61">
              <a:extLst>
                <a:ext uri="{FF2B5EF4-FFF2-40B4-BE49-F238E27FC236}">
                  <a16:creationId xmlns:a16="http://schemas.microsoft.com/office/drawing/2014/main" id="{9158C8DD-CCDF-21D5-2F0F-6217274F3004}"/>
                </a:ext>
              </a:extLst>
            </p:cNvPr>
            <p:cNvSpPr txBox="1"/>
            <p:nvPr/>
          </p:nvSpPr>
          <p:spPr>
            <a:xfrm>
              <a:off x="10559345" y="3226597"/>
              <a:ext cx="524494" cy="569883"/>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pic>
          <p:nvPicPr>
            <p:cNvPr id="72" name="Picture 71">
              <a:extLst>
                <a:ext uri="{FF2B5EF4-FFF2-40B4-BE49-F238E27FC236}">
                  <a16:creationId xmlns:a16="http://schemas.microsoft.com/office/drawing/2014/main" id="{A2DD4DCC-BD59-F53D-D688-7F615FDDAAC7}"/>
                </a:ext>
              </a:extLst>
            </p:cNvPr>
            <p:cNvPicPr>
              <a:picLocks noChangeAspect="1"/>
            </p:cNvPicPr>
            <p:nvPr/>
          </p:nvPicPr>
          <p:blipFill>
            <a:blip r:embed="rId8">
              <a:duotone>
                <a:prstClr val="black"/>
                <a:srgbClr val="FFFBE9">
                  <a:tint val="45000"/>
                  <a:satMod val="400000"/>
                </a:srgbClr>
              </a:duotone>
              <a:extLst>
                <a:ext uri="{BEBA8EAE-BF5A-486C-A8C5-ECC9F3942E4B}">
                  <a14:imgProps xmlns:a14="http://schemas.microsoft.com/office/drawing/2010/main">
                    <a14:imgLayer r:embed="rId9">
                      <a14:imgEffect>
                        <a14:brightnessContrast bright="100000" contrast="1000"/>
                      </a14:imgEffect>
                    </a14:imgLayer>
                  </a14:imgProps>
                </a:ext>
              </a:extLst>
            </a:blip>
            <a:srcRect b="21022"/>
            <a:stretch>
              <a:fillRect/>
            </a:stretch>
          </p:blipFill>
          <p:spPr>
            <a:xfrm>
              <a:off x="10498825" y="3262648"/>
              <a:ext cx="645532" cy="509826"/>
            </a:xfrm>
            <a:prstGeom prst="rect">
              <a:avLst/>
            </a:prstGeom>
          </p:spPr>
        </p:pic>
      </p:grpSp>
      <p:grpSp>
        <p:nvGrpSpPr>
          <p:cNvPr id="74" name="Group 73">
            <a:extLst>
              <a:ext uri="{FF2B5EF4-FFF2-40B4-BE49-F238E27FC236}">
                <a16:creationId xmlns:a16="http://schemas.microsoft.com/office/drawing/2014/main" id="{266FD6C5-458E-03FF-EC63-4B086F645CB2}"/>
              </a:ext>
            </a:extLst>
          </p:cNvPr>
          <p:cNvGrpSpPr/>
          <p:nvPr/>
        </p:nvGrpSpPr>
        <p:grpSpPr>
          <a:xfrm>
            <a:off x="3911287" y="3206108"/>
            <a:ext cx="650890" cy="650890"/>
            <a:chOff x="3911287" y="3206108"/>
            <a:chExt cx="650890" cy="650890"/>
          </a:xfrm>
        </p:grpSpPr>
        <p:sp>
          <p:nvSpPr>
            <p:cNvPr id="33" name="Freeform 51">
              <a:extLst>
                <a:ext uri="{FF2B5EF4-FFF2-40B4-BE49-F238E27FC236}">
                  <a16:creationId xmlns:a16="http://schemas.microsoft.com/office/drawing/2014/main" id="{E8D597C4-807D-1A91-97F7-0E216FAEE4B6}"/>
                </a:ext>
              </a:extLst>
            </p:cNvPr>
            <p:cNvSpPr/>
            <p:nvPr/>
          </p:nvSpPr>
          <p:spPr>
            <a:xfrm>
              <a:off x="3911287" y="3206108"/>
              <a:ext cx="650890" cy="65089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B98B"/>
            </a:solidFill>
            <a:ln w="76200" cap="sq">
              <a:solidFill>
                <a:srgbClr val="FFFBE9"/>
              </a:solidFill>
              <a:prstDash val="solid"/>
              <a:miter/>
            </a:ln>
          </p:spPr>
          <p:txBody>
            <a:bodyPr/>
            <a:lstStyle/>
            <a:p>
              <a:endParaRPr lang="en-US" sz="700">
                <a:latin typeface="Aptos" panose="020B0004020202020204" pitchFamily="34" charset="0"/>
              </a:endParaRPr>
            </a:p>
          </p:txBody>
        </p:sp>
        <p:sp>
          <p:nvSpPr>
            <p:cNvPr id="34" name="TextBox 52">
              <a:extLst>
                <a:ext uri="{FF2B5EF4-FFF2-40B4-BE49-F238E27FC236}">
                  <a16:creationId xmlns:a16="http://schemas.microsoft.com/office/drawing/2014/main" id="{1004E545-7B3F-B110-721A-6C2F79C375A4}"/>
                </a:ext>
              </a:extLst>
            </p:cNvPr>
            <p:cNvSpPr txBox="1"/>
            <p:nvPr/>
          </p:nvSpPr>
          <p:spPr>
            <a:xfrm>
              <a:off x="3972308" y="3221363"/>
              <a:ext cx="528848" cy="574614"/>
            </a:xfrm>
            <a:prstGeom prst="rect">
              <a:avLst/>
            </a:prstGeom>
          </p:spPr>
          <p:txBody>
            <a:bodyPr lIns="33858" tIns="33858" rIns="33858" bIns="33858" rtlCol="0" anchor="ctr"/>
            <a:lstStyle/>
            <a:p>
              <a:pPr algn="ctr">
                <a:lnSpc>
                  <a:spcPts val="1772"/>
                </a:lnSpc>
              </a:pPr>
              <a:endParaRPr sz="700">
                <a:latin typeface="Aptos" panose="020B0004020202020204" pitchFamily="34" charset="0"/>
              </a:endParaRPr>
            </a:p>
          </p:txBody>
        </p:sp>
        <p:pic>
          <p:nvPicPr>
            <p:cNvPr id="73" name="Picture 72">
              <a:extLst>
                <a:ext uri="{FF2B5EF4-FFF2-40B4-BE49-F238E27FC236}">
                  <a16:creationId xmlns:a16="http://schemas.microsoft.com/office/drawing/2014/main" id="{9F60FF3D-967F-0FBC-6E66-636E08D94579}"/>
                </a:ext>
              </a:extLst>
            </p:cNvPr>
            <p:cNvPicPr>
              <a:picLocks noChangeAspect="1"/>
            </p:cNvPicPr>
            <p:nvPr/>
          </p:nvPicPr>
          <p:blipFill>
            <a:blip r:embed="rId10">
              <a:duotone>
                <a:prstClr val="black"/>
                <a:srgbClr val="FFFBE9">
                  <a:tint val="45000"/>
                  <a:satMod val="400000"/>
                </a:srgbClr>
              </a:duotone>
              <a:extLst>
                <a:ext uri="{BEBA8EAE-BF5A-486C-A8C5-ECC9F3942E4B}">
                  <a14:imgProps xmlns:a14="http://schemas.microsoft.com/office/drawing/2010/main">
                    <a14:imgLayer r:embed="rId11">
                      <a14:imgEffect>
                        <a14:brightnessContrast bright="100000"/>
                      </a14:imgEffect>
                    </a14:imgLayer>
                  </a14:imgProps>
                </a:ext>
              </a:extLst>
            </a:blip>
            <a:srcRect b="13846"/>
            <a:stretch>
              <a:fillRect/>
            </a:stretch>
          </p:blipFill>
          <p:spPr>
            <a:xfrm>
              <a:off x="3945511" y="3285873"/>
              <a:ext cx="602490" cy="519068"/>
            </a:xfrm>
            <a:prstGeom prst="rect">
              <a:avLst/>
            </a:prstGeom>
          </p:spPr>
        </p:pic>
      </p:grpSp>
    </p:spTree>
    <p:extLst>
      <p:ext uri="{BB962C8B-B14F-4D97-AF65-F5344CB8AC3E}">
        <p14:creationId xmlns:p14="http://schemas.microsoft.com/office/powerpoint/2010/main" val="358215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a:extLst>
              <a:ext uri="{FF2B5EF4-FFF2-40B4-BE49-F238E27FC236}">
                <a16:creationId xmlns:a16="http://schemas.microsoft.com/office/drawing/2014/main" id="{6B2972A9-9687-715E-DA4D-6389CD9C5093}"/>
              </a:ext>
            </a:extLst>
          </p:cNvPr>
          <p:cNvSpPr/>
          <p:nvPr/>
        </p:nvSpPr>
        <p:spPr>
          <a:xfrm>
            <a:off x="851807" y="3865561"/>
            <a:ext cx="8229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14" name="TextBox 5">
            <a:extLst>
              <a:ext uri="{FF2B5EF4-FFF2-40B4-BE49-F238E27FC236}">
                <a16:creationId xmlns:a16="http://schemas.microsoft.com/office/drawing/2014/main" id="{4F89C9A4-CD54-3895-376B-0C7B1E18CE42}"/>
              </a:ext>
            </a:extLst>
          </p:cNvPr>
          <p:cNvSpPr txBox="1"/>
          <p:nvPr/>
        </p:nvSpPr>
        <p:spPr>
          <a:xfrm>
            <a:off x="851807" y="2751282"/>
            <a:ext cx="4648200" cy="1114279"/>
          </a:xfrm>
          <a:prstGeom prst="rect">
            <a:avLst/>
          </a:prstGeom>
        </p:spPr>
        <p:txBody>
          <a:bodyPr wrap="square" lIns="0" tIns="0" rIns="0" bIns="0" rtlCol="0" anchor="t">
            <a:spAutoFit/>
          </a:bodyPr>
          <a:lstStyle/>
          <a:p>
            <a:pPr algn="l">
              <a:lnSpc>
                <a:spcPts val="10639"/>
              </a:lnSpc>
            </a:pPr>
            <a:r>
              <a:rPr lang="en-US" sz="2800" b="1">
                <a:solidFill>
                  <a:srgbClr val="313B44"/>
                </a:solidFill>
                <a:latin typeface="Aptos Bold"/>
                <a:ea typeface="Aptos Bold"/>
                <a:cs typeface="Aptos Bold"/>
                <a:sym typeface="Aptos Bold"/>
              </a:rPr>
              <a:t>Drive Store Accountability</a:t>
            </a:r>
            <a:endParaRPr lang="en-US" sz="7599" b="1">
              <a:solidFill>
                <a:srgbClr val="313B44"/>
              </a:solidFill>
              <a:latin typeface="Aptos Bold"/>
              <a:ea typeface="Aptos Bold"/>
              <a:cs typeface="Aptos Bold"/>
              <a:sym typeface="Aptos Bold"/>
            </a:endParaRPr>
          </a:p>
        </p:txBody>
      </p:sp>
      <p:sp>
        <p:nvSpPr>
          <p:cNvPr id="15" name="TextBox 14">
            <a:extLst>
              <a:ext uri="{FF2B5EF4-FFF2-40B4-BE49-F238E27FC236}">
                <a16:creationId xmlns:a16="http://schemas.microsoft.com/office/drawing/2014/main" id="{55F256A3-8A91-D13F-0C2F-0769D8AF6EE6}"/>
              </a:ext>
            </a:extLst>
          </p:cNvPr>
          <p:cNvSpPr txBox="1"/>
          <p:nvPr/>
        </p:nvSpPr>
        <p:spPr>
          <a:xfrm>
            <a:off x="1310473" y="3951611"/>
            <a:ext cx="10770576" cy="1200329"/>
          </a:xfrm>
          <a:prstGeom prst="rect">
            <a:avLst/>
          </a:prstGeom>
          <a:noFill/>
        </p:spPr>
        <p:txBody>
          <a:bodyPr wrap="square">
            <a:spAutoFit/>
          </a:bodyPr>
          <a:lstStyle/>
          <a:p>
            <a:pPr marL="285750" indent="-285750">
              <a:buFont typeface="Arial" panose="020B0604020202020204" pitchFamily="34" charset="0"/>
              <a:buChar char="•"/>
            </a:pPr>
            <a:r>
              <a:rPr lang="en-US" b="1">
                <a:solidFill>
                  <a:srgbClr val="313B44"/>
                </a:solidFill>
                <a:latin typeface="Aptos" panose="020B0004020202020204" pitchFamily="34" charset="0"/>
              </a:rPr>
              <a:t>Store-Level Dashboards</a:t>
            </a:r>
            <a:r>
              <a:rPr lang="en-US">
                <a:solidFill>
                  <a:srgbClr val="313B44"/>
                </a:solidFill>
                <a:latin typeface="Aptos" panose="020B0004020202020204" pitchFamily="34" charset="0"/>
              </a:rPr>
              <a:t>: Visualize traffic drivers, client retention, and new customer acquisition.</a:t>
            </a:r>
          </a:p>
          <a:p>
            <a:pPr marL="285750" indent="-285750">
              <a:buFont typeface="Arial" panose="020B0604020202020204" pitchFamily="34" charset="0"/>
              <a:buChar char="•"/>
            </a:pPr>
            <a:r>
              <a:rPr lang="en-US" b="1">
                <a:solidFill>
                  <a:srgbClr val="313B44"/>
                </a:solidFill>
                <a:latin typeface="Aptos" panose="020B0004020202020204" pitchFamily="34" charset="0"/>
              </a:rPr>
              <a:t>KPIs by Associate</a:t>
            </a:r>
            <a:r>
              <a:rPr lang="en-US">
                <a:solidFill>
                  <a:srgbClr val="313B44"/>
                </a:solidFill>
                <a:latin typeface="Aptos" panose="020B0004020202020204" pitchFamily="34" charset="0"/>
              </a:rPr>
              <a:t>: Track outreach, follow-ups, and conversion rates.</a:t>
            </a:r>
          </a:p>
          <a:p>
            <a:pPr marL="285750" indent="-285750">
              <a:buFont typeface="Arial" panose="020B0604020202020204" pitchFamily="34" charset="0"/>
              <a:buChar char="•"/>
            </a:pPr>
            <a:r>
              <a:rPr lang="en-US" b="1">
                <a:solidFill>
                  <a:srgbClr val="313B44"/>
                </a:solidFill>
                <a:latin typeface="Aptos" panose="020B0004020202020204" pitchFamily="34" charset="0"/>
              </a:rPr>
              <a:t>Clienteling Scorecards</a:t>
            </a:r>
            <a:r>
              <a:rPr lang="en-US">
                <a:solidFill>
                  <a:srgbClr val="313B44"/>
                </a:solidFill>
                <a:latin typeface="Aptos" panose="020B0004020202020204" pitchFamily="34" charset="0"/>
              </a:rPr>
              <a:t>: Measure engagement quality and customer outcomes.</a:t>
            </a:r>
          </a:p>
          <a:p>
            <a:endParaRPr lang="en-US" b="0" i="0" u="none" strike="noStrike">
              <a:solidFill>
                <a:srgbClr val="313B44"/>
              </a:solidFill>
              <a:effectLst/>
              <a:latin typeface="Aptos" panose="020B0004020202020204" pitchFamily="34" charset="0"/>
            </a:endParaRPr>
          </a:p>
        </p:txBody>
      </p:sp>
      <p:pic>
        <p:nvPicPr>
          <p:cNvPr id="18" name="Picture 17">
            <a:extLst>
              <a:ext uri="{FF2B5EF4-FFF2-40B4-BE49-F238E27FC236}">
                <a16:creationId xmlns:a16="http://schemas.microsoft.com/office/drawing/2014/main" id="{ED2E8894-89EA-D227-1FD3-F47283DA530D}"/>
              </a:ext>
            </a:extLst>
          </p:cNvPr>
          <p:cNvPicPr>
            <a:picLocks noChangeAspect="1"/>
          </p:cNvPicPr>
          <p:nvPr/>
        </p:nvPicPr>
        <p:blipFill>
          <a:blip r:embed="rId2"/>
          <a:srcRect b="14872"/>
          <a:stretch>
            <a:fillRect/>
          </a:stretch>
        </p:blipFill>
        <p:spPr>
          <a:xfrm>
            <a:off x="460550" y="4029407"/>
            <a:ext cx="849923" cy="723524"/>
          </a:xfrm>
          <a:prstGeom prst="rect">
            <a:avLst/>
          </a:prstGeom>
        </p:spPr>
      </p:pic>
      <p:sp>
        <p:nvSpPr>
          <p:cNvPr id="22" name="TextBox 21">
            <a:extLst>
              <a:ext uri="{FF2B5EF4-FFF2-40B4-BE49-F238E27FC236}">
                <a16:creationId xmlns:a16="http://schemas.microsoft.com/office/drawing/2014/main" id="{902DB7E7-32E9-D8EE-A6A9-4E32C97B6C53}"/>
              </a:ext>
            </a:extLst>
          </p:cNvPr>
          <p:cNvSpPr txBox="1"/>
          <p:nvPr/>
        </p:nvSpPr>
        <p:spPr>
          <a:xfrm>
            <a:off x="684753" y="4916778"/>
            <a:ext cx="5377961" cy="1754326"/>
          </a:xfrm>
          <a:prstGeom prst="rect">
            <a:avLst/>
          </a:prstGeom>
          <a:noFill/>
        </p:spPr>
        <p:txBody>
          <a:bodyPr wrap="square">
            <a:spAutoFit/>
          </a:bodyPr>
          <a:lstStyle/>
          <a:p>
            <a:pPr algn="l">
              <a:buNone/>
            </a:pPr>
            <a:r>
              <a:rPr lang="en-US" b="1">
                <a:solidFill>
                  <a:srgbClr val="313B44"/>
                </a:solidFill>
                <a:latin typeface="Aptos" panose="020B0004020202020204" pitchFamily="34" charset="0"/>
              </a:rPr>
              <a:t>Existing Consumers</a:t>
            </a:r>
            <a:endParaRPr lang="en-US" b="0" i="0" u="none" strike="noStrike">
              <a:solidFill>
                <a:srgbClr val="313B44"/>
              </a:solidFill>
              <a:effectLst/>
              <a:latin typeface="Aptos" panose="020B0004020202020204" pitchFamily="34" charset="0"/>
            </a:endParaRPr>
          </a:p>
          <a:p>
            <a:pPr marL="285750" indent="-285750" algn="l">
              <a:buFont typeface="Arial" panose="020B0604020202020204" pitchFamily="34" charset="0"/>
              <a:buChar char="•"/>
            </a:pPr>
            <a:r>
              <a:rPr lang="en-US" b="1" i="0" u="none" strike="noStrike">
                <a:solidFill>
                  <a:srgbClr val="313B44"/>
                </a:solidFill>
                <a:effectLst/>
                <a:latin typeface="Aptos" panose="020B0004020202020204" pitchFamily="34" charset="0"/>
              </a:rPr>
              <a:t>Goal: </a:t>
            </a:r>
            <a:r>
              <a:rPr lang="en-US" i="0" u="none" strike="noStrike">
                <a:solidFill>
                  <a:srgbClr val="313B44"/>
                </a:solidFill>
                <a:effectLst/>
                <a:latin typeface="Aptos" panose="020B0004020202020204" pitchFamily="34" charset="0"/>
              </a:rPr>
              <a:t>Increase retention and purchase frequency</a:t>
            </a:r>
          </a:p>
          <a:p>
            <a:pPr marL="285750" indent="-285750" algn="l">
              <a:buFont typeface="Arial" panose="020B0604020202020204" pitchFamily="34" charset="0"/>
              <a:buChar char="•"/>
            </a:pPr>
            <a:r>
              <a:rPr lang="en-US" b="1" i="0" u="none" strike="noStrike">
                <a:solidFill>
                  <a:srgbClr val="313B44"/>
                </a:solidFill>
                <a:effectLst/>
                <a:latin typeface="Aptos" panose="020B0004020202020204" pitchFamily="34" charset="0"/>
              </a:rPr>
              <a:t>Tactics:</a:t>
            </a:r>
          </a:p>
          <a:p>
            <a:pPr marL="742950" lvl="1" indent="-285750">
              <a:buFont typeface="Arial" panose="020B0604020202020204" pitchFamily="34" charset="0"/>
              <a:buChar char="•"/>
            </a:pPr>
            <a:r>
              <a:rPr lang="en-US">
                <a:solidFill>
                  <a:srgbClr val="313B44"/>
                </a:solidFill>
                <a:latin typeface="Aptos" panose="020B0004020202020204" pitchFamily="34" charset="0"/>
              </a:rPr>
              <a:t>Personalized post-purchase follow-ups</a:t>
            </a:r>
          </a:p>
          <a:p>
            <a:pPr marL="742950" lvl="1" indent="-285750">
              <a:buFont typeface="Arial" panose="020B0604020202020204" pitchFamily="34" charset="0"/>
              <a:buChar char="•"/>
            </a:pPr>
            <a:r>
              <a:rPr lang="en-US" i="0" u="none" strike="noStrike">
                <a:solidFill>
                  <a:srgbClr val="313B44"/>
                </a:solidFill>
                <a:effectLst/>
                <a:latin typeface="Aptos" panose="020B0004020202020204" pitchFamily="34" charset="0"/>
              </a:rPr>
              <a:t>Events and special occasion outreach</a:t>
            </a:r>
          </a:p>
          <a:p>
            <a:pPr marL="742950" lvl="1" indent="-285750">
              <a:buFont typeface="Arial" panose="020B0604020202020204" pitchFamily="34" charset="0"/>
              <a:buChar char="•"/>
            </a:pPr>
            <a:endParaRPr lang="en-US" i="0" u="none" strike="noStrike">
              <a:solidFill>
                <a:srgbClr val="313B44"/>
              </a:solidFill>
              <a:effectLst/>
              <a:latin typeface="Aptos" panose="020B0004020202020204" pitchFamily="34" charset="0"/>
            </a:endParaRPr>
          </a:p>
        </p:txBody>
      </p:sp>
      <p:sp>
        <p:nvSpPr>
          <p:cNvPr id="23" name="TextBox 22">
            <a:extLst>
              <a:ext uri="{FF2B5EF4-FFF2-40B4-BE49-F238E27FC236}">
                <a16:creationId xmlns:a16="http://schemas.microsoft.com/office/drawing/2014/main" id="{295BC53C-9722-2D4A-53A0-4245EDFCD7FC}"/>
              </a:ext>
            </a:extLst>
          </p:cNvPr>
          <p:cNvSpPr txBox="1"/>
          <p:nvPr/>
        </p:nvSpPr>
        <p:spPr>
          <a:xfrm>
            <a:off x="6555084" y="4917347"/>
            <a:ext cx="5667689" cy="1754326"/>
          </a:xfrm>
          <a:prstGeom prst="rect">
            <a:avLst/>
          </a:prstGeom>
          <a:noFill/>
        </p:spPr>
        <p:txBody>
          <a:bodyPr wrap="square">
            <a:spAutoFit/>
          </a:bodyPr>
          <a:lstStyle/>
          <a:p>
            <a:pPr algn="l">
              <a:buNone/>
            </a:pPr>
            <a:r>
              <a:rPr lang="en-US" b="1">
                <a:solidFill>
                  <a:srgbClr val="313B44"/>
                </a:solidFill>
                <a:latin typeface="Aptos" panose="020B0004020202020204" pitchFamily="34" charset="0"/>
              </a:rPr>
              <a:t>New Consumers</a:t>
            </a:r>
            <a:endParaRPr lang="en-US" b="0" i="0" u="none" strike="noStrike">
              <a:solidFill>
                <a:srgbClr val="313B44"/>
              </a:solidFill>
              <a:effectLst/>
              <a:latin typeface="Aptos" panose="020B0004020202020204" pitchFamily="34" charset="0"/>
            </a:endParaRPr>
          </a:p>
          <a:p>
            <a:pPr marL="285750" indent="-285750" algn="l">
              <a:buFont typeface="Arial" panose="020B0604020202020204" pitchFamily="34" charset="0"/>
              <a:buChar char="•"/>
            </a:pPr>
            <a:r>
              <a:rPr lang="en-US" b="1" i="0" u="none" strike="noStrike">
                <a:solidFill>
                  <a:srgbClr val="313B44"/>
                </a:solidFill>
                <a:effectLst/>
                <a:latin typeface="Aptos" panose="020B0004020202020204" pitchFamily="34" charset="0"/>
              </a:rPr>
              <a:t>Goal: </a:t>
            </a:r>
            <a:r>
              <a:rPr lang="en-US" i="0" u="none" strike="noStrike">
                <a:solidFill>
                  <a:srgbClr val="313B44"/>
                </a:solidFill>
                <a:effectLst/>
                <a:latin typeface="Aptos" panose="020B0004020202020204" pitchFamily="34" charset="0"/>
              </a:rPr>
              <a:t>Convert to loyal consumers</a:t>
            </a:r>
          </a:p>
          <a:p>
            <a:pPr marL="285750" indent="-285750" algn="l">
              <a:buFont typeface="Arial" panose="020B0604020202020204" pitchFamily="34" charset="0"/>
              <a:buChar char="•"/>
            </a:pPr>
            <a:r>
              <a:rPr lang="en-US" b="1" i="0" u="none" strike="noStrike">
                <a:solidFill>
                  <a:srgbClr val="313B44"/>
                </a:solidFill>
                <a:effectLst/>
                <a:latin typeface="Aptos" panose="020B0004020202020204" pitchFamily="34" charset="0"/>
              </a:rPr>
              <a:t>Tactics:</a:t>
            </a:r>
          </a:p>
          <a:p>
            <a:pPr marL="742950" lvl="1" indent="-285750">
              <a:buFont typeface="Arial" panose="020B0604020202020204" pitchFamily="34" charset="0"/>
              <a:buChar char="•"/>
            </a:pPr>
            <a:r>
              <a:rPr lang="en-US">
                <a:solidFill>
                  <a:srgbClr val="313B44"/>
                </a:solidFill>
                <a:latin typeface="Aptos" panose="020B0004020202020204" pitchFamily="34" charset="0"/>
              </a:rPr>
              <a:t>Increase customer capture for new consumers</a:t>
            </a:r>
          </a:p>
          <a:p>
            <a:pPr marL="742950" lvl="1" indent="-285750">
              <a:buFont typeface="Arial" panose="020B0604020202020204" pitchFamily="34" charset="0"/>
              <a:buChar char="•"/>
            </a:pPr>
            <a:r>
              <a:rPr lang="en-US">
                <a:solidFill>
                  <a:srgbClr val="313B44"/>
                </a:solidFill>
                <a:latin typeface="Aptos" panose="020B0004020202020204" pitchFamily="34" charset="0"/>
              </a:rPr>
              <a:t>Drive second purchase</a:t>
            </a:r>
            <a:endParaRPr lang="en-US" i="0" u="none" strike="noStrike">
              <a:solidFill>
                <a:srgbClr val="313B44"/>
              </a:solidFill>
              <a:effectLst/>
              <a:latin typeface="Aptos" panose="020B0004020202020204" pitchFamily="34" charset="0"/>
            </a:endParaRPr>
          </a:p>
          <a:p>
            <a:pPr lvl="1"/>
            <a:endParaRPr lang="en-US" i="0" u="none" strike="noStrike">
              <a:solidFill>
                <a:srgbClr val="313B44"/>
              </a:solidFill>
              <a:effectLst/>
              <a:latin typeface="Aptos" panose="020B0004020202020204" pitchFamily="34" charset="0"/>
            </a:endParaRPr>
          </a:p>
        </p:txBody>
      </p:sp>
      <p:sp>
        <p:nvSpPr>
          <p:cNvPr id="26" name="AutoShape 2">
            <a:extLst>
              <a:ext uri="{FF2B5EF4-FFF2-40B4-BE49-F238E27FC236}">
                <a16:creationId xmlns:a16="http://schemas.microsoft.com/office/drawing/2014/main" id="{9BAAF6C1-CAB1-3A24-F11A-04BAD703D348}"/>
              </a:ext>
            </a:extLst>
          </p:cNvPr>
          <p:cNvSpPr/>
          <p:nvPr/>
        </p:nvSpPr>
        <p:spPr>
          <a:xfrm>
            <a:off x="851807" y="1020431"/>
            <a:ext cx="8229600" cy="0"/>
          </a:xfrm>
          <a:prstGeom prst="line">
            <a:avLst/>
          </a:prstGeom>
          <a:ln w="19050" cap="flat">
            <a:solidFill>
              <a:srgbClr val="000000"/>
            </a:solidFill>
            <a:prstDash val="solid"/>
            <a:headEnd type="none" w="sm" len="sm"/>
            <a:tailEnd type="none" w="sm" len="sm"/>
          </a:ln>
        </p:spPr>
        <p:txBody>
          <a:bodyPr/>
          <a:lstStyle/>
          <a:p>
            <a:endParaRPr lang="en-US">
              <a:solidFill>
                <a:srgbClr val="313B44"/>
              </a:solidFill>
            </a:endParaRPr>
          </a:p>
        </p:txBody>
      </p:sp>
      <p:sp>
        <p:nvSpPr>
          <p:cNvPr id="27" name="TextBox 5">
            <a:extLst>
              <a:ext uri="{FF2B5EF4-FFF2-40B4-BE49-F238E27FC236}">
                <a16:creationId xmlns:a16="http://schemas.microsoft.com/office/drawing/2014/main" id="{094D097E-EFD6-8932-FD4B-70C101B7889F}"/>
              </a:ext>
            </a:extLst>
          </p:cNvPr>
          <p:cNvSpPr txBox="1"/>
          <p:nvPr/>
        </p:nvSpPr>
        <p:spPr>
          <a:xfrm>
            <a:off x="851807" y="-93848"/>
            <a:ext cx="4648200" cy="1114279"/>
          </a:xfrm>
          <a:prstGeom prst="rect">
            <a:avLst/>
          </a:prstGeom>
        </p:spPr>
        <p:txBody>
          <a:bodyPr wrap="square" lIns="0" tIns="0" rIns="0" bIns="0" rtlCol="0" anchor="t">
            <a:spAutoFit/>
          </a:bodyPr>
          <a:lstStyle/>
          <a:p>
            <a:pPr algn="l">
              <a:lnSpc>
                <a:spcPts val="10639"/>
              </a:lnSpc>
            </a:pPr>
            <a:r>
              <a:rPr lang="en-US" sz="2800" b="1">
                <a:solidFill>
                  <a:srgbClr val="313B44"/>
                </a:solidFill>
                <a:latin typeface="Aptos Bold"/>
                <a:ea typeface="Aptos Bold"/>
                <a:cs typeface="Aptos Bold"/>
                <a:sym typeface="Aptos Bold"/>
              </a:rPr>
              <a:t>4-Step Clienteling Flow</a:t>
            </a:r>
            <a:endParaRPr lang="en-US" sz="7599" b="1">
              <a:solidFill>
                <a:srgbClr val="313B44"/>
              </a:solidFill>
              <a:latin typeface="Aptos Bold"/>
              <a:ea typeface="Aptos Bold"/>
              <a:cs typeface="Aptos Bold"/>
              <a:sym typeface="Aptos Bold"/>
            </a:endParaRPr>
          </a:p>
        </p:txBody>
      </p:sp>
      <p:grpSp>
        <p:nvGrpSpPr>
          <p:cNvPr id="51" name="Group 50">
            <a:extLst>
              <a:ext uri="{FF2B5EF4-FFF2-40B4-BE49-F238E27FC236}">
                <a16:creationId xmlns:a16="http://schemas.microsoft.com/office/drawing/2014/main" id="{EF018655-CCEA-34BA-8508-43280DDEDA11}"/>
              </a:ext>
            </a:extLst>
          </p:cNvPr>
          <p:cNvGrpSpPr/>
          <p:nvPr/>
        </p:nvGrpSpPr>
        <p:grpSpPr>
          <a:xfrm>
            <a:off x="849633" y="1341472"/>
            <a:ext cx="2568481" cy="735753"/>
            <a:chOff x="838963" y="1177617"/>
            <a:chExt cx="6858000" cy="2103956"/>
          </a:xfrm>
        </p:grpSpPr>
        <p:sp>
          <p:nvSpPr>
            <p:cNvPr id="30" name="AutoShape 16">
              <a:extLst>
                <a:ext uri="{FF2B5EF4-FFF2-40B4-BE49-F238E27FC236}">
                  <a16:creationId xmlns:a16="http://schemas.microsoft.com/office/drawing/2014/main" id="{F183EDB5-EF37-A600-8C29-260DF2E4DA18}"/>
                </a:ext>
              </a:extLst>
            </p:cNvPr>
            <p:cNvSpPr/>
            <p:nvPr/>
          </p:nvSpPr>
          <p:spPr>
            <a:xfrm>
              <a:off x="838963" y="1177619"/>
              <a:ext cx="6096000" cy="2093978"/>
            </a:xfrm>
            <a:prstGeom prst="rect">
              <a:avLst/>
            </a:prstGeom>
            <a:solidFill>
              <a:srgbClr val="7CA6BC"/>
            </a:solidFill>
          </p:spPr>
          <p:txBody>
            <a:bodyPr/>
            <a:lstStyle/>
            <a:p>
              <a:endParaRPr lang="en-US">
                <a:latin typeface="Aptos" panose="020B0004020202020204" pitchFamily="34" charset="0"/>
              </a:endParaRPr>
            </a:p>
          </p:txBody>
        </p:sp>
        <p:grpSp>
          <p:nvGrpSpPr>
            <p:cNvPr id="31" name="Group 17">
              <a:extLst>
                <a:ext uri="{FF2B5EF4-FFF2-40B4-BE49-F238E27FC236}">
                  <a16:creationId xmlns:a16="http://schemas.microsoft.com/office/drawing/2014/main" id="{A7350521-783B-5475-6359-72A966E9F02D}"/>
                </a:ext>
              </a:extLst>
            </p:cNvPr>
            <p:cNvGrpSpPr/>
            <p:nvPr/>
          </p:nvGrpSpPr>
          <p:grpSpPr>
            <a:xfrm rot="16200000">
              <a:off x="6245226" y="1829836"/>
              <a:ext cx="2103956" cy="799518"/>
              <a:chOff x="-145572" y="-18637"/>
              <a:chExt cx="1155339" cy="439037"/>
            </a:xfrm>
          </p:grpSpPr>
          <p:sp>
            <p:nvSpPr>
              <p:cNvPr id="32" name="Freeform 18">
                <a:extLst>
                  <a:ext uri="{FF2B5EF4-FFF2-40B4-BE49-F238E27FC236}">
                    <a16:creationId xmlns:a16="http://schemas.microsoft.com/office/drawing/2014/main" id="{24EFD636-40CB-6B6B-70A2-66EE948D88E6}"/>
                  </a:ext>
                </a:extLst>
              </p:cNvPr>
              <p:cNvSpPr/>
              <p:nvPr/>
            </p:nvSpPr>
            <p:spPr>
              <a:xfrm>
                <a:off x="-145572" y="1"/>
                <a:ext cx="1155339" cy="420399"/>
              </a:xfrm>
              <a:custGeom>
                <a:avLst/>
                <a:gdLst/>
                <a:ahLst/>
                <a:cxnLst/>
                <a:rect l="l" t="t" r="r" b="b"/>
                <a:pathLst>
                  <a:path w="812800" h="272480">
                    <a:moveTo>
                      <a:pt x="406400" y="272480"/>
                    </a:moveTo>
                    <a:lnTo>
                      <a:pt x="812800" y="0"/>
                    </a:lnTo>
                    <a:lnTo>
                      <a:pt x="0" y="0"/>
                    </a:lnTo>
                    <a:lnTo>
                      <a:pt x="406400" y="272480"/>
                    </a:lnTo>
                    <a:close/>
                  </a:path>
                </a:pathLst>
              </a:custGeom>
              <a:solidFill>
                <a:srgbClr val="7CA6BC"/>
              </a:solidFill>
              <a:ln cap="sq">
                <a:noFill/>
                <a:prstDash val="solid"/>
                <a:miter/>
              </a:ln>
            </p:spPr>
            <p:txBody>
              <a:bodyPr/>
              <a:lstStyle/>
              <a:p>
                <a:endParaRPr lang="en-US">
                  <a:latin typeface="Aptos" panose="020B0004020202020204" pitchFamily="34" charset="0"/>
                </a:endParaRPr>
              </a:p>
            </p:txBody>
          </p:sp>
          <p:sp>
            <p:nvSpPr>
              <p:cNvPr id="33" name="TextBox 19">
                <a:extLst>
                  <a:ext uri="{FF2B5EF4-FFF2-40B4-BE49-F238E27FC236}">
                    <a16:creationId xmlns:a16="http://schemas.microsoft.com/office/drawing/2014/main" id="{492A5F2B-4C49-87A6-28A8-3CFA0ED56CC7}"/>
                  </a:ext>
                </a:extLst>
              </p:cNvPr>
              <p:cNvSpPr txBox="1"/>
              <p:nvPr/>
            </p:nvSpPr>
            <p:spPr>
              <a:xfrm>
                <a:off x="127000" y="-18637"/>
                <a:ext cx="558800" cy="164609"/>
              </a:xfrm>
              <a:prstGeom prst="rect">
                <a:avLst/>
              </a:prstGeom>
            </p:spPr>
            <p:txBody>
              <a:bodyPr lIns="50800" tIns="50800" rIns="50800" bIns="50800" rtlCol="0" anchor="ctr"/>
              <a:lstStyle/>
              <a:p>
                <a:pPr marL="0" lvl="0" indent="0" algn="ctr">
                  <a:lnSpc>
                    <a:spcPts val="2379"/>
                  </a:lnSpc>
                </a:pPr>
                <a:endParaRPr>
                  <a:latin typeface="Aptos" panose="020B0004020202020204" pitchFamily="34" charset="0"/>
                </a:endParaRPr>
              </a:p>
            </p:txBody>
          </p:sp>
        </p:grpSp>
      </p:grpSp>
      <p:grpSp>
        <p:nvGrpSpPr>
          <p:cNvPr id="44" name="Group 44">
            <a:extLst>
              <a:ext uri="{FF2B5EF4-FFF2-40B4-BE49-F238E27FC236}">
                <a16:creationId xmlns:a16="http://schemas.microsoft.com/office/drawing/2014/main" id="{482312B3-3E4A-2AAE-A19C-92AD3F28248A}"/>
              </a:ext>
            </a:extLst>
          </p:cNvPr>
          <p:cNvGrpSpPr/>
          <p:nvPr/>
        </p:nvGrpSpPr>
        <p:grpSpPr>
          <a:xfrm>
            <a:off x="506203" y="1474678"/>
            <a:ext cx="2969953" cy="1404315"/>
            <a:chOff x="-825783" y="43607"/>
            <a:chExt cx="3959938" cy="1872421"/>
          </a:xfrm>
        </p:grpSpPr>
        <p:sp>
          <p:nvSpPr>
            <p:cNvPr id="45" name="TextBox 45">
              <a:extLst>
                <a:ext uri="{FF2B5EF4-FFF2-40B4-BE49-F238E27FC236}">
                  <a16:creationId xmlns:a16="http://schemas.microsoft.com/office/drawing/2014/main" id="{62BECED8-19CD-DB9A-285E-71AFCFB1C4F8}"/>
                </a:ext>
              </a:extLst>
            </p:cNvPr>
            <p:cNvSpPr txBox="1"/>
            <p:nvPr/>
          </p:nvSpPr>
          <p:spPr>
            <a:xfrm>
              <a:off x="246577" y="43607"/>
              <a:ext cx="2103986" cy="615127"/>
            </a:xfrm>
            <a:prstGeom prst="rect">
              <a:avLst/>
            </a:prstGeom>
          </p:spPr>
          <p:txBody>
            <a:bodyPr wrap="square" lIns="0" tIns="0" rIns="0" bIns="0" rtlCol="0" anchor="t">
              <a:spAutoFit/>
            </a:bodyPr>
            <a:lstStyle/>
            <a:p>
              <a:pPr marL="0" lvl="0" indent="0" algn="l">
                <a:lnSpc>
                  <a:spcPts val="3779"/>
                </a:lnSpc>
              </a:pPr>
              <a:r>
                <a:rPr lang="en-US" sz="2699" b="1">
                  <a:solidFill>
                    <a:srgbClr val="F6F6F6"/>
                  </a:solidFill>
                  <a:latin typeface="Aptos" panose="020B0004020202020204" pitchFamily="34" charset="0"/>
                  <a:ea typeface="Antonio Bold"/>
                  <a:cs typeface="Antonio Bold"/>
                  <a:sym typeface="Antonio Bold"/>
                </a:rPr>
                <a:t>CAPTURE</a:t>
              </a:r>
            </a:p>
          </p:txBody>
        </p:sp>
        <p:sp>
          <p:nvSpPr>
            <p:cNvPr id="46" name="TextBox 46">
              <a:extLst>
                <a:ext uri="{FF2B5EF4-FFF2-40B4-BE49-F238E27FC236}">
                  <a16:creationId xmlns:a16="http://schemas.microsoft.com/office/drawing/2014/main" id="{858FD7F4-01CD-A6B5-00E1-F6D55AB0F2CF}"/>
                </a:ext>
              </a:extLst>
            </p:cNvPr>
            <p:cNvSpPr txBox="1"/>
            <p:nvPr/>
          </p:nvSpPr>
          <p:spPr>
            <a:xfrm>
              <a:off x="-825783" y="1117432"/>
              <a:ext cx="3959938" cy="798596"/>
            </a:xfrm>
            <a:prstGeom prst="rect">
              <a:avLst/>
            </a:prstGeom>
          </p:spPr>
          <p:txBody>
            <a:bodyPr wrap="square" lIns="0" tIns="0" rIns="0" bIns="0" rtlCol="0" anchor="t">
              <a:spAutoFit/>
            </a:bodyPr>
            <a:lstStyle/>
            <a:p>
              <a:pPr marL="0" lvl="0" indent="0" algn="ctr">
                <a:lnSpc>
                  <a:spcPts val="2379"/>
                </a:lnSpc>
              </a:pPr>
              <a:r>
                <a:rPr lang="en-US" sz="1699" i="1">
                  <a:solidFill>
                    <a:srgbClr val="313B44"/>
                  </a:solidFill>
                  <a:latin typeface="Aptos" panose="020B0004020202020204" pitchFamily="34" charset="0"/>
                  <a:ea typeface="PT Serif"/>
                  <a:cs typeface="PT Serif"/>
                  <a:sym typeface="PT Serif"/>
                </a:rPr>
                <a:t>Collect data at POS or consumer interaction</a:t>
              </a:r>
            </a:p>
          </p:txBody>
        </p:sp>
      </p:grpSp>
      <p:grpSp>
        <p:nvGrpSpPr>
          <p:cNvPr id="90" name="Group 89">
            <a:extLst>
              <a:ext uri="{FF2B5EF4-FFF2-40B4-BE49-F238E27FC236}">
                <a16:creationId xmlns:a16="http://schemas.microsoft.com/office/drawing/2014/main" id="{DCF316FA-5378-B90F-A09F-1EBE5853C39B}"/>
              </a:ext>
            </a:extLst>
          </p:cNvPr>
          <p:cNvGrpSpPr/>
          <p:nvPr/>
        </p:nvGrpSpPr>
        <p:grpSpPr>
          <a:xfrm>
            <a:off x="3573384" y="1332294"/>
            <a:ext cx="2568481" cy="735753"/>
            <a:chOff x="838963" y="1177617"/>
            <a:chExt cx="6858000" cy="2103956"/>
          </a:xfrm>
        </p:grpSpPr>
        <p:sp>
          <p:nvSpPr>
            <p:cNvPr id="91" name="AutoShape 16">
              <a:extLst>
                <a:ext uri="{FF2B5EF4-FFF2-40B4-BE49-F238E27FC236}">
                  <a16:creationId xmlns:a16="http://schemas.microsoft.com/office/drawing/2014/main" id="{86E65BF2-2DAC-1B0F-A6FF-37AEF6289EEC}"/>
                </a:ext>
              </a:extLst>
            </p:cNvPr>
            <p:cNvSpPr/>
            <p:nvPr/>
          </p:nvSpPr>
          <p:spPr>
            <a:xfrm>
              <a:off x="838963" y="1177619"/>
              <a:ext cx="6096000" cy="2093978"/>
            </a:xfrm>
            <a:prstGeom prst="rect">
              <a:avLst/>
            </a:prstGeom>
            <a:solidFill>
              <a:srgbClr val="313B44"/>
            </a:solidFill>
          </p:spPr>
          <p:txBody>
            <a:bodyPr/>
            <a:lstStyle/>
            <a:p>
              <a:endParaRPr lang="en-US">
                <a:latin typeface="Aptos" panose="020B0004020202020204" pitchFamily="34" charset="0"/>
              </a:endParaRPr>
            </a:p>
          </p:txBody>
        </p:sp>
        <p:grpSp>
          <p:nvGrpSpPr>
            <p:cNvPr id="92" name="Group 17">
              <a:extLst>
                <a:ext uri="{FF2B5EF4-FFF2-40B4-BE49-F238E27FC236}">
                  <a16:creationId xmlns:a16="http://schemas.microsoft.com/office/drawing/2014/main" id="{278EAAAD-068A-5149-D6D3-1206D7089FAF}"/>
                </a:ext>
              </a:extLst>
            </p:cNvPr>
            <p:cNvGrpSpPr/>
            <p:nvPr/>
          </p:nvGrpSpPr>
          <p:grpSpPr>
            <a:xfrm rot="16200000">
              <a:off x="6245226" y="1829836"/>
              <a:ext cx="2103956" cy="799518"/>
              <a:chOff x="-145572" y="-18637"/>
              <a:chExt cx="1155339" cy="439037"/>
            </a:xfrm>
          </p:grpSpPr>
          <p:sp>
            <p:nvSpPr>
              <p:cNvPr id="93" name="Freeform 18">
                <a:extLst>
                  <a:ext uri="{FF2B5EF4-FFF2-40B4-BE49-F238E27FC236}">
                    <a16:creationId xmlns:a16="http://schemas.microsoft.com/office/drawing/2014/main" id="{097985EA-6ACE-A0C7-6ACE-BFB3DDBA447D}"/>
                  </a:ext>
                </a:extLst>
              </p:cNvPr>
              <p:cNvSpPr/>
              <p:nvPr/>
            </p:nvSpPr>
            <p:spPr>
              <a:xfrm>
                <a:off x="-145572" y="1"/>
                <a:ext cx="1155339" cy="420399"/>
              </a:xfrm>
              <a:custGeom>
                <a:avLst/>
                <a:gdLst/>
                <a:ahLst/>
                <a:cxnLst/>
                <a:rect l="l" t="t" r="r" b="b"/>
                <a:pathLst>
                  <a:path w="812800" h="272480">
                    <a:moveTo>
                      <a:pt x="406400" y="272480"/>
                    </a:moveTo>
                    <a:lnTo>
                      <a:pt x="812800" y="0"/>
                    </a:lnTo>
                    <a:lnTo>
                      <a:pt x="0" y="0"/>
                    </a:lnTo>
                    <a:lnTo>
                      <a:pt x="406400" y="272480"/>
                    </a:lnTo>
                    <a:close/>
                  </a:path>
                </a:pathLst>
              </a:custGeom>
              <a:solidFill>
                <a:srgbClr val="313B44"/>
              </a:solidFill>
              <a:ln cap="sq">
                <a:noFill/>
                <a:prstDash val="solid"/>
                <a:miter/>
              </a:ln>
            </p:spPr>
            <p:txBody>
              <a:bodyPr/>
              <a:lstStyle/>
              <a:p>
                <a:endParaRPr lang="en-US">
                  <a:latin typeface="Aptos" panose="020B0004020202020204" pitchFamily="34" charset="0"/>
                </a:endParaRPr>
              </a:p>
            </p:txBody>
          </p:sp>
          <p:sp>
            <p:nvSpPr>
              <p:cNvPr id="94" name="TextBox 19">
                <a:extLst>
                  <a:ext uri="{FF2B5EF4-FFF2-40B4-BE49-F238E27FC236}">
                    <a16:creationId xmlns:a16="http://schemas.microsoft.com/office/drawing/2014/main" id="{9B90A278-3EE6-3F21-59BA-C1EA47006B7E}"/>
                  </a:ext>
                </a:extLst>
              </p:cNvPr>
              <p:cNvSpPr txBox="1"/>
              <p:nvPr/>
            </p:nvSpPr>
            <p:spPr>
              <a:xfrm>
                <a:off x="127000" y="-18637"/>
                <a:ext cx="558800" cy="164609"/>
              </a:xfrm>
              <a:prstGeom prst="rect">
                <a:avLst/>
              </a:prstGeom>
            </p:spPr>
            <p:txBody>
              <a:bodyPr lIns="50800" tIns="50800" rIns="50800" bIns="50800" rtlCol="0" anchor="ctr"/>
              <a:lstStyle/>
              <a:p>
                <a:pPr marL="0" lvl="0" indent="0" algn="ctr">
                  <a:lnSpc>
                    <a:spcPts val="2379"/>
                  </a:lnSpc>
                </a:pPr>
                <a:endParaRPr>
                  <a:latin typeface="Aptos" panose="020B0004020202020204" pitchFamily="34" charset="0"/>
                </a:endParaRPr>
              </a:p>
            </p:txBody>
          </p:sp>
        </p:grpSp>
      </p:grpSp>
      <p:grpSp>
        <p:nvGrpSpPr>
          <p:cNvPr id="95" name="Group 44">
            <a:extLst>
              <a:ext uri="{FF2B5EF4-FFF2-40B4-BE49-F238E27FC236}">
                <a16:creationId xmlns:a16="http://schemas.microsoft.com/office/drawing/2014/main" id="{76980A5C-DC68-1DCA-98D0-FEA91F3A60FA}"/>
              </a:ext>
            </a:extLst>
          </p:cNvPr>
          <p:cNvGrpSpPr/>
          <p:nvPr/>
        </p:nvGrpSpPr>
        <p:grpSpPr>
          <a:xfrm>
            <a:off x="3434217" y="1456158"/>
            <a:ext cx="2612472" cy="1425028"/>
            <a:chOff x="-553433" y="31151"/>
            <a:chExt cx="3483297" cy="1900040"/>
          </a:xfrm>
        </p:grpSpPr>
        <p:sp>
          <p:nvSpPr>
            <p:cNvPr id="96" name="TextBox 45">
              <a:extLst>
                <a:ext uri="{FF2B5EF4-FFF2-40B4-BE49-F238E27FC236}">
                  <a16:creationId xmlns:a16="http://schemas.microsoft.com/office/drawing/2014/main" id="{244A4AC9-0A72-3635-5E70-B2DBADFC21BB}"/>
                </a:ext>
              </a:extLst>
            </p:cNvPr>
            <p:cNvSpPr txBox="1"/>
            <p:nvPr/>
          </p:nvSpPr>
          <p:spPr>
            <a:xfrm>
              <a:off x="423642" y="31151"/>
              <a:ext cx="2103986" cy="615128"/>
            </a:xfrm>
            <a:prstGeom prst="rect">
              <a:avLst/>
            </a:prstGeom>
          </p:spPr>
          <p:txBody>
            <a:bodyPr wrap="square" lIns="0" tIns="0" rIns="0" bIns="0" rtlCol="0" anchor="t">
              <a:spAutoFit/>
            </a:bodyPr>
            <a:lstStyle/>
            <a:p>
              <a:pPr marL="0" lvl="0" indent="0" algn="l">
                <a:lnSpc>
                  <a:spcPts val="3779"/>
                </a:lnSpc>
              </a:pPr>
              <a:r>
                <a:rPr lang="en-US" sz="2699" b="1">
                  <a:solidFill>
                    <a:srgbClr val="F6F6F6"/>
                  </a:solidFill>
                  <a:latin typeface="Aptos" panose="020B0004020202020204" pitchFamily="34" charset="0"/>
                  <a:ea typeface="Antonio Bold"/>
                  <a:cs typeface="Antonio Bold"/>
                  <a:sym typeface="Antonio Bold"/>
                </a:rPr>
                <a:t>ENGAGE</a:t>
              </a:r>
            </a:p>
          </p:txBody>
        </p:sp>
        <p:sp>
          <p:nvSpPr>
            <p:cNvPr id="97" name="TextBox 46">
              <a:extLst>
                <a:ext uri="{FF2B5EF4-FFF2-40B4-BE49-F238E27FC236}">
                  <a16:creationId xmlns:a16="http://schemas.microsoft.com/office/drawing/2014/main" id="{C55893E0-B5FF-D4F9-4990-A0E743D5F3E4}"/>
                </a:ext>
              </a:extLst>
            </p:cNvPr>
            <p:cNvSpPr txBox="1"/>
            <p:nvPr/>
          </p:nvSpPr>
          <p:spPr>
            <a:xfrm>
              <a:off x="-553433" y="1132594"/>
              <a:ext cx="3483297" cy="798597"/>
            </a:xfrm>
            <a:prstGeom prst="rect">
              <a:avLst/>
            </a:prstGeom>
          </p:spPr>
          <p:txBody>
            <a:bodyPr wrap="square" lIns="0" tIns="0" rIns="0" bIns="0" rtlCol="0" anchor="t">
              <a:spAutoFit/>
            </a:bodyPr>
            <a:lstStyle/>
            <a:p>
              <a:pPr marL="0" lvl="0" indent="0" algn="ctr">
                <a:lnSpc>
                  <a:spcPts val="2379"/>
                </a:lnSpc>
              </a:pPr>
              <a:r>
                <a:rPr lang="en-US" sz="1699" i="1">
                  <a:solidFill>
                    <a:srgbClr val="313B44"/>
                  </a:solidFill>
                  <a:latin typeface="Aptos" panose="020B0004020202020204" pitchFamily="34" charset="0"/>
                  <a:ea typeface="PT Serif"/>
                  <a:cs typeface="PT Serif"/>
                  <a:sym typeface="PT Serif"/>
                </a:rPr>
                <a:t>Personalized outreach within 48-hours</a:t>
              </a:r>
            </a:p>
          </p:txBody>
        </p:sp>
      </p:grpSp>
      <p:grpSp>
        <p:nvGrpSpPr>
          <p:cNvPr id="98" name="Group 97">
            <a:extLst>
              <a:ext uri="{FF2B5EF4-FFF2-40B4-BE49-F238E27FC236}">
                <a16:creationId xmlns:a16="http://schemas.microsoft.com/office/drawing/2014/main" id="{5A2A4E48-0C88-FDD0-BAB9-3A9E54AA8FC6}"/>
              </a:ext>
            </a:extLst>
          </p:cNvPr>
          <p:cNvGrpSpPr/>
          <p:nvPr/>
        </p:nvGrpSpPr>
        <p:grpSpPr>
          <a:xfrm>
            <a:off x="6336692" y="1330289"/>
            <a:ext cx="2568481" cy="735753"/>
            <a:chOff x="838963" y="1177617"/>
            <a:chExt cx="6858000" cy="2103956"/>
          </a:xfrm>
        </p:grpSpPr>
        <p:sp>
          <p:nvSpPr>
            <p:cNvPr id="99" name="AutoShape 16">
              <a:extLst>
                <a:ext uri="{FF2B5EF4-FFF2-40B4-BE49-F238E27FC236}">
                  <a16:creationId xmlns:a16="http://schemas.microsoft.com/office/drawing/2014/main" id="{027B51D0-9168-5178-6F93-14D9EC5AB4FA}"/>
                </a:ext>
              </a:extLst>
            </p:cNvPr>
            <p:cNvSpPr/>
            <p:nvPr/>
          </p:nvSpPr>
          <p:spPr>
            <a:xfrm>
              <a:off x="838963" y="1177619"/>
              <a:ext cx="6096000" cy="2093978"/>
            </a:xfrm>
            <a:prstGeom prst="rect">
              <a:avLst/>
            </a:prstGeom>
            <a:solidFill>
              <a:srgbClr val="7CA6BC"/>
            </a:solidFill>
          </p:spPr>
          <p:txBody>
            <a:bodyPr/>
            <a:lstStyle/>
            <a:p>
              <a:endParaRPr lang="en-US">
                <a:latin typeface="Aptos" panose="020B0004020202020204" pitchFamily="34" charset="0"/>
              </a:endParaRPr>
            </a:p>
          </p:txBody>
        </p:sp>
        <p:grpSp>
          <p:nvGrpSpPr>
            <p:cNvPr id="100" name="Group 17">
              <a:extLst>
                <a:ext uri="{FF2B5EF4-FFF2-40B4-BE49-F238E27FC236}">
                  <a16:creationId xmlns:a16="http://schemas.microsoft.com/office/drawing/2014/main" id="{4B16A382-1E4E-708B-DEF4-2B094D712997}"/>
                </a:ext>
              </a:extLst>
            </p:cNvPr>
            <p:cNvGrpSpPr/>
            <p:nvPr/>
          </p:nvGrpSpPr>
          <p:grpSpPr>
            <a:xfrm rot="16200000">
              <a:off x="6245226" y="1829836"/>
              <a:ext cx="2103956" cy="799518"/>
              <a:chOff x="-145572" y="-18637"/>
              <a:chExt cx="1155339" cy="439037"/>
            </a:xfrm>
          </p:grpSpPr>
          <p:sp>
            <p:nvSpPr>
              <p:cNvPr id="101" name="Freeform 18">
                <a:extLst>
                  <a:ext uri="{FF2B5EF4-FFF2-40B4-BE49-F238E27FC236}">
                    <a16:creationId xmlns:a16="http://schemas.microsoft.com/office/drawing/2014/main" id="{6DB2B773-4105-9567-46B9-F85607408696}"/>
                  </a:ext>
                </a:extLst>
              </p:cNvPr>
              <p:cNvSpPr/>
              <p:nvPr/>
            </p:nvSpPr>
            <p:spPr>
              <a:xfrm>
                <a:off x="-145572" y="1"/>
                <a:ext cx="1155339" cy="420399"/>
              </a:xfrm>
              <a:custGeom>
                <a:avLst/>
                <a:gdLst/>
                <a:ahLst/>
                <a:cxnLst/>
                <a:rect l="l" t="t" r="r" b="b"/>
                <a:pathLst>
                  <a:path w="812800" h="272480">
                    <a:moveTo>
                      <a:pt x="406400" y="272480"/>
                    </a:moveTo>
                    <a:lnTo>
                      <a:pt x="812800" y="0"/>
                    </a:lnTo>
                    <a:lnTo>
                      <a:pt x="0" y="0"/>
                    </a:lnTo>
                    <a:lnTo>
                      <a:pt x="406400" y="272480"/>
                    </a:lnTo>
                    <a:close/>
                  </a:path>
                </a:pathLst>
              </a:custGeom>
              <a:solidFill>
                <a:srgbClr val="7CA6BC"/>
              </a:solidFill>
              <a:ln cap="sq">
                <a:noFill/>
                <a:prstDash val="solid"/>
                <a:miter/>
              </a:ln>
            </p:spPr>
            <p:txBody>
              <a:bodyPr/>
              <a:lstStyle/>
              <a:p>
                <a:endParaRPr lang="en-US">
                  <a:latin typeface="Aptos" panose="020B0004020202020204" pitchFamily="34" charset="0"/>
                </a:endParaRPr>
              </a:p>
            </p:txBody>
          </p:sp>
          <p:sp>
            <p:nvSpPr>
              <p:cNvPr id="102" name="TextBox 19">
                <a:extLst>
                  <a:ext uri="{FF2B5EF4-FFF2-40B4-BE49-F238E27FC236}">
                    <a16:creationId xmlns:a16="http://schemas.microsoft.com/office/drawing/2014/main" id="{0F4A9837-F66D-3A4B-B857-B71569B74C53}"/>
                  </a:ext>
                </a:extLst>
              </p:cNvPr>
              <p:cNvSpPr txBox="1"/>
              <p:nvPr/>
            </p:nvSpPr>
            <p:spPr>
              <a:xfrm>
                <a:off x="127000" y="-18637"/>
                <a:ext cx="558800" cy="164609"/>
              </a:xfrm>
              <a:prstGeom prst="rect">
                <a:avLst/>
              </a:prstGeom>
            </p:spPr>
            <p:txBody>
              <a:bodyPr lIns="50800" tIns="50800" rIns="50800" bIns="50800" rtlCol="0" anchor="ctr"/>
              <a:lstStyle/>
              <a:p>
                <a:pPr marL="0" lvl="0" indent="0" algn="ctr">
                  <a:lnSpc>
                    <a:spcPts val="2379"/>
                  </a:lnSpc>
                </a:pPr>
                <a:endParaRPr>
                  <a:latin typeface="Aptos" panose="020B0004020202020204" pitchFamily="34" charset="0"/>
                </a:endParaRPr>
              </a:p>
            </p:txBody>
          </p:sp>
        </p:grpSp>
      </p:grpSp>
      <p:grpSp>
        <p:nvGrpSpPr>
          <p:cNvPr id="103" name="Group 44">
            <a:extLst>
              <a:ext uri="{FF2B5EF4-FFF2-40B4-BE49-F238E27FC236}">
                <a16:creationId xmlns:a16="http://schemas.microsoft.com/office/drawing/2014/main" id="{D31B1205-C392-62F4-889B-34EF25B9EC17}"/>
              </a:ext>
            </a:extLst>
          </p:cNvPr>
          <p:cNvGrpSpPr/>
          <p:nvPr/>
        </p:nvGrpSpPr>
        <p:grpSpPr>
          <a:xfrm>
            <a:off x="6217688" y="1465749"/>
            <a:ext cx="2572145" cy="1421046"/>
            <a:chOff x="-526548" y="46612"/>
            <a:chExt cx="3429527" cy="1894731"/>
          </a:xfrm>
        </p:grpSpPr>
        <p:sp>
          <p:nvSpPr>
            <p:cNvPr id="104" name="TextBox 45">
              <a:extLst>
                <a:ext uri="{FF2B5EF4-FFF2-40B4-BE49-F238E27FC236}">
                  <a16:creationId xmlns:a16="http://schemas.microsoft.com/office/drawing/2014/main" id="{FCF70EA2-6462-27EB-B459-05EDDDFADEC6}"/>
                </a:ext>
              </a:extLst>
            </p:cNvPr>
            <p:cNvSpPr txBox="1"/>
            <p:nvPr/>
          </p:nvSpPr>
          <p:spPr>
            <a:xfrm>
              <a:off x="285284" y="46612"/>
              <a:ext cx="2103986" cy="615128"/>
            </a:xfrm>
            <a:prstGeom prst="rect">
              <a:avLst/>
            </a:prstGeom>
          </p:spPr>
          <p:txBody>
            <a:bodyPr wrap="square" lIns="0" tIns="0" rIns="0" bIns="0" rtlCol="0" anchor="t">
              <a:spAutoFit/>
            </a:bodyPr>
            <a:lstStyle/>
            <a:p>
              <a:pPr marL="0" lvl="0" indent="0" algn="l">
                <a:lnSpc>
                  <a:spcPts val="3779"/>
                </a:lnSpc>
              </a:pPr>
              <a:r>
                <a:rPr lang="en-US" sz="2699" b="1">
                  <a:solidFill>
                    <a:srgbClr val="F6F6F6"/>
                  </a:solidFill>
                  <a:latin typeface="Aptos" panose="020B0004020202020204" pitchFamily="34" charset="0"/>
                  <a:ea typeface="Antonio Bold"/>
                  <a:cs typeface="Antonio Bold"/>
                  <a:sym typeface="Antonio Bold"/>
                </a:rPr>
                <a:t>CONVERT</a:t>
              </a:r>
            </a:p>
          </p:txBody>
        </p:sp>
        <p:sp>
          <p:nvSpPr>
            <p:cNvPr id="105" name="TextBox 46">
              <a:extLst>
                <a:ext uri="{FF2B5EF4-FFF2-40B4-BE49-F238E27FC236}">
                  <a16:creationId xmlns:a16="http://schemas.microsoft.com/office/drawing/2014/main" id="{5FCE5280-15F4-4D1F-1FF0-986E5DFAD03B}"/>
                </a:ext>
              </a:extLst>
            </p:cNvPr>
            <p:cNvSpPr txBox="1"/>
            <p:nvPr/>
          </p:nvSpPr>
          <p:spPr>
            <a:xfrm>
              <a:off x="-526548" y="1142746"/>
              <a:ext cx="3429527" cy="798597"/>
            </a:xfrm>
            <a:prstGeom prst="rect">
              <a:avLst/>
            </a:prstGeom>
          </p:spPr>
          <p:txBody>
            <a:bodyPr wrap="square" lIns="0" tIns="0" rIns="0" bIns="0" rtlCol="0" anchor="t">
              <a:spAutoFit/>
            </a:bodyPr>
            <a:lstStyle/>
            <a:p>
              <a:pPr marL="0" lvl="0" indent="0" algn="ctr">
                <a:lnSpc>
                  <a:spcPts val="2379"/>
                </a:lnSpc>
              </a:pPr>
              <a:r>
                <a:rPr lang="en-US" sz="1699" i="1">
                  <a:solidFill>
                    <a:srgbClr val="313B44"/>
                  </a:solidFill>
                  <a:latin typeface="Aptos" panose="020B0004020202020204" pitchFamily="34" charset="0"/>
                  <a:ea typeface="PT Serif"/>
                  <a:cs typeface="PT Serif"/>
                  <a:sym typeface="PT Serif"/>
                </a:rPr>
                <a:t>Drive second purchase within 30 days</a:t>
              </a:r>
            </a:p>
          </p:txBody>
        </p:sp>
      </p:grpSp>
      <p:grpSp>
        <p:nvGrpSpPr>
          <p:cNvPr id="106" name="Group 105">
            <a:extLst>
              <a:ext uri="{FF2B5EF4-FFF2-40B4-BE49-F238E27FC236}">
                <a16:creationId xmlns:a16="http://schemas.microsoft.com/office/drawing/2014/main" id="{88102277-3322-A0F6-C07C-92F21FD4E4F8}"/>
              </a:ext>
            </a:extLst>
          </p:cNvPr>
          <p:cNvGrpSpPr/>
          <p:nvPr/>
        </p:nvGrpSpPr>
        <p:grpSpPr>
          <a:xfrm>
            <a:off x="9060443" y="1321111"/>
            <a:ext cx="2568481" cy="735753"/>
            <a:chOff x="838963" y="1177617"/>
            <a:chExt cx="6858000" cy="2103956"/>
          </a:xfrm>
        </p:grpSpPr>
        <p:sp>
          <p:nvSpPr>
            <p:cNvPr id="107" name="AutoShape 16">
              <a:extLst>
                <a:ext uri="{FF2B5EF4-FFF2-40B4-BE49-F238E27FC236}">
                  <a16:creationId xmlns:a16="http://schemas.microsoft.com/office/drawing/2014/main" id="{36498A83-58F6-9023-E881-2B56BB85AEEB}"/>
                </a:ext>
              </a:extLst>
            </p:cNvPr>
            <p:cNvSpPr/>
            <p:nvPr/>
          </p:nvSpPr>
          <p:spPr>
            <a:xfrm>
              <a:off x="838963" y="1177619"/>
              <a:ext cx="6096000" cy="2093978"/>
            </a:xfrm>
            <a:prstGeom prst="rect">
              <a:avLst/>
            </a:prstGeom>
            <a:solidFill>
              <a:srgbClr val="313B44"/>
            </a:solidFill>
          </p:spPr>
          <p:txBody>
            <a:bodyPr/>
            <a:lstStyle/>
            <a:p>
              <a:endParaRPr lang="en-US">
                <a:latin typeface="Aptos" panose="020B0004020202020204" pitchFamily="34" charset="0"/>
              </a:endParaRPr>
            </a:p>
          </p:txBody>
        </p:sp>
        <p:grpSp>
          <p:nvGrpSpPr>
            <p:cNvPr id="108" name="Group 17">
              <a:extLst>
                <a:ext uri="{FF2B5EF4-FFF2-40B4-BE49-F238E27FC236}">
                  <a16:creationId xmlns:a16="http://schemas.microsoft.com/office/drawing/2014/main" id="{0F8046EA-9B00-1956-EE73-2CE3078F0E06}"/>
                </a:ext>
              </a:extLst>
            </p:cNvPr>
            <p:cNvGrpSpPr/>
            <p:nvPr/>
          </p:nvGrpSpPr>
          <p:grpSpPr>
            <a:xfrm rot="16200000">
              <a:off x="6245226" y="1829836"/>
              <a:ext cx="2103956" cy="799518"/>
              <a:chOff x="-145572" y="-18637"/>
              <a:chExt cx="1155339" cy="439037"/>
            </a:xfrm>
          </p:grpSpPr>
          <p:sp>
            <p:nvSpPr>
              <p:cNvPr id="109" name="Freeform 18">
                <a:extLst>
                  <a:ext uri="{FF2B5EF4-FFF2-40B4-BE49-F238E27FC236}">
                    <a16:creationId xmlns:a16="http://schemas.microsoft.com/office/drawing/2014/main" id="{C96ABDA4-C967-E239-5498-6DBF371976E6}"/>
                  </a:ext>
                </a:extLst>
              </p:cNvPr>
              <p:cNvSpPr/>
              <p:nvPr/>
            </p:nvSpPr>
            <p:spPr>
              <a:xfrm>
                <a:off x="-145572" y="1"/>
                <a:ext cx="1155339" cy="420399"/>
              </a:xfrm>
              <a:custGeom>
                <a:avLst/>
                <a:gdLst/>
                <a:ahLst/>
                <a:cxnLst/>
                <a:rect l="l" t="t" r="r" b="b"/>
                <a:pathLst>
                  <a:path w="812800" h="272480">
                    <a:moveTo>
                      <a:pt x="406400" y="272480"/>
                    </a:moveTo>
                    <a:lnTo>
                      <a:pt x="812800" y="0"/>
                    </a:lnTo>
                    <a:lnTo>
                      <a:pt x="0" y="0"/>
                    </a:lnTo>
                    <a:lnTo>
                      <a:pt x="406400" y="272480"/>
                    </a:lnTo>
                    <a:close/>
                  </a:path>
                </a:pathLst>
              </a:custGeom>
              <a:solidFill>
                <a:srgbClr val="313B44"/>
              </a:solidFill>
              <a:ln cap="sq">
                <a:noFill/>
                <a:prstDash val="solid"/>
                <a:miter/>
              </a:ln>
            </p:spPr>
            <p:txBody>
              <a:bodyPr/>
              <a:lstStyle/>
              <a:p>
                <a:endParaRPr lang="en-US">
                  <a:latin typeface="Aptos" panose="020B0004020202020204" pitchFamily="34" charset="0"/>
                </a:endParaRPr>
              </a:p>
            </p:txBody>
          </p:sp>
          <p:sp>
            <p:nvSpPr>
              <p:cNvPr id="110" name="TextBox 19">
                <a:extLst>
                  <a:ext uri="{FF2B5EF4-FFF2-40B4-BE49-F238E27FC236}">
                    <a16:creationId xmlns:a16="http://schemas.microsoft.com/office/drawing/2014/main" id="{DFADC99A-8DD3-1775-F95C-7B2B46AC4FBE}"/>
                  </a:ext>
                </a:extLst>
              </p:cNvPr>
              <p:cNvSpPr txBox="1"/>
              <p:nvPr/>
            </p:nvSpPr>
            <p:spPr>
              <a:xfrm>
                <a:off x="127000" y="-18637"/>
                <a:ext cx="558800" cy="164609"/>
              </a:xfrm>
              <a:prstGeom prst="rect">
                <a:avLst/>
              </a:prstGeom>
            </p:spPr>
            <p:txBody>
              <a:bodyPr lIns="50800" tIns="50800" rIns="50800" bIns="50800" rtlCol="0" anchor="ctr"/>
              <a:lstStyle/>
              <a:p>
                <a:pPr marL="0" lvl="0" indent="0" algn="ctr">
                  <a:lnSpc>
                    <a:spcPts val="2379"/>
                  </a:lnSpc>
                </a:pPr>
                <a:endParaRPr>
                  <a:latin typeface="Aptos" panose="020B0004020202020204" pitchFamily="34" charset="0"/>
                </a:endParaRPr>
              </a:p>
            </p:txBody>
          </p:sp>
        </p:grpSp>
      </p:grpSp>
      <p:grpSp>
        <p:nvGrpSpPr>
          <p:cNvPr id="111" name="Group 44">
            <a:extLst>
              <a:ext uri="{FF2B5EF4-FFF2-40B4-BE49-F238E27FC236}">
                <a16:creationId xmlns:a16="http://schemas.microsoft.com/office/drawing/2014/main" id="{9E6FC78D-8D04-9A42-FE44-45DE24645D0D}"/>
              </a:ext>
            </a:extLst>
          </p:cNvPr>
          <p:cNvGrpSpPr/>
          <p:nvPr/>
        </p:nvGrpSpPr>
        <p:grpSpPr>
          <a:xfrm>
            <a:off x="8974703" y="1431115"/>
            <a:ext cx="2612472" cy="1436639"/>
            <a:chOff x="-482197" y="12671"/>
            <a:chExt cx="3483297" cy="1915521"/>
          </a:xfrm>
        </p:grpSpPr>
        <p:sp>
          <p:nvSpPr>
            <p:cNvPr id="112" name="TextBox 45">
              <a:extLst>
                <a:ext uri="{FF2B5EF4-FFF2-40B4-BE49-F238E27FC236}">
                  <a16:creationId xmlns:a16="http://schemas.microsoft.com/office/drawing/2014/main" id="{2E689568-03ED-AC72-77AB-CF4F83F9F5CD}"/>
                </a:ext>
              </a:extLst>
            </p:cNvPr>
            <p:cNvSpPr txBox="1"/>
            <p:nvPr/>
          </p:nvSpPr>
          <p:spPr>
            <a:xfrm>
              <a:off x="545053" y="12671"/>
              <a:ext cx="2103986" cy="615127"/>
            </a:xfrm>
            <a:prstGeom prst="rect">
              <a:avLst/>
            </a:prstGeom>
          </p:spPr>
          <p:txBody>
            <a:bodyPr wrap="square" lIns="0" tIns="0" rIns="0" bIns="0" rtlCol="0" anchor="t">
              <a:spAutoFit/>
            </a:bodyPr>
            <a:lstStyle/>
            <a:p>
              <a:pPr marL="0" lvl="0" indent="0" algn="l">
                <a:lnSpc>
                  <a:spcPts val="3779"/>
                </a:lnSpc>
              </a:pPr>
              <a:r>
                <a:rPr lang="en-US" sz="2699" b="1">
                  <a:solidFill>
                    <a:srgbClr val="F6F6F6"/>
                  </a:solidFill>
                  <a:latin typeface="Aptos" panose="020B0004020202020204" pitchFamily="34" charset="0"/>
                  <a:ea typeface="Antonio Bold"/>
                  <a:cs typeface="Antonio Bold"/>
                  <a:sym typeface="Antonio Bold"/>
                </a:rPr>
                <a:t>RETAIN</a:t>
              </a:r>
            </a:p>
          </p:txBody>
        </p:sp>
        <p:sp>
          <p:nvSpPr>
            <p:cNvPr id="113" name="TextBox 46">
              <a:extLst>
                <a:ext uri="{FF2B5EF4-FFF2-40B4-BE49-F238E27FC236}">
                  <a16:creationId xmlns:a16="http://schemas.microsoft.com/office/drawing/2014/main" id="{CE7B2F68-A216-F531-BD72-E5FBDAC65540}"/>
                </a:ext>
              </a:extLst>
            </p:cNvPr>
            <p:cNvSpPr txBox="1"/>
            <p:nvPr/>
          </p:nvSpPr>
          <p:spPr>
            <a:xfrm>
              <a:off x="-482197" y="1129595"/>
              <a:ext cx="3483297" cy="798597"/>
            </a:xfrm>
            <a:prstGeom prst="rect">
              <a:avLst/>
            </a:prstGeom>
          </p:spPr>
          <p:txBody>
            <a:bodyPr wrap="square" lIns="0" tIns="0" rIns="0" bIns="0" rtlCol="0" anchor="t">
              <a:spAutoFit/>
            </a:bodyPr>
            <a:lstStyle/>
            <a:p>
              <a:pPr marL="0" lvl="0" indent="0" algn="ctr">
                <a:lnSpc>
                  <a:spcPts val="2379"/>
                </a:lnSpc>
              </a:pPr>
              <a:r>
                <a:rPr lang="en-US" sz="1699" i="1">
                  <a:solidFill>
                    <a:srgbClr val="313B44"/>
                  </a:solidFill>
                  <a:latin typeface="Aptos" panose="020B0004020202020204" pitchFamily="34" charset="0"/>
                  <a:ea typeface="PT Serif"/>
                  <a:cs typeface="PT Serif"/>
                  <a:sym typeface="PT Serif"/>
                </a:rPr>
                <a:t>Continuously engage in ongoing clienteling journey</a:t>
              </a:r>
            </a:p>
          </p:txBody>
        </p:sp>
      </p:grpSp>
      <p:sp>
        <p:nvSpPr>
          <p:cNvPr id="114" name="Title 1">
            <a:extLst>
              <a:ext uri="{FF2B5EF4-FFF2-40B4-BE49-F238E27FC236}">
                <a16:creationId xmlns:a16="http://schemas.microsoft.com/office/drawing/2014/main" id="{EBBD29CA-8B99-0A50-BF12-494F98D1CFD3}"/>
              </a:ext>
            </a:extLst>
          </p:cNvPr>
          <p:cNvSpPr>
            <a:spLocks noGrp="1"/>
          </p:cNvSpPr>
          <p:nvPr>
            <p:ph type="title"/>
          </p:nvPr>
        </p:nvSpPr>
        <p:spPr>
          <a:xfrm>
            <a:off x="771515" y="35621"/>
            <a:ext cx="9601200" cy="1485900"/>
          </a:xfrm>
        </p:spPr>
        <p:txBody>
          <a:bodyPr>
            <a:normAutofit/>
          </a:bodyPr>
          <a:lstStyle/>
          <a:p>
            <a:r>
              <a:rPr lang="en-US" sz="4000">
                <a:latin typeface="Aptos" panose="020B0004020202020204" pitchFamily="34" charset="0"/>
              </a:rPr>
              <a:t>CLIENTELING STRATEGY</a:t>
            </a:r>
          </a:p>
        </p:txBody>
      </p:sp>
    </p:spTree>
    <p:extLst>
      <p:ext uri="{BB962C8B-B14F-4D97-AF65-F5344CB8AC3E}">
        <p14:creationId xmlns:p14="http://schemas.microsoft.com/office/powerpoint/2010/main" val="267130724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kers_Simple_Corp_Presentation_Template" id="{FB009CC7-8B83-6B40-980A-C8A5EAF06B42}" vid="{7D114252-BF99-1F42-9397-B423B6BB606A}"/>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kers_Simple_Corp_Presentation_Template" id="{FB009CC7-8B83-6B40-980A-C8A5EAF06B42}" vid="{CD8A5FF1-4394-8343-9525-04AEF0A779B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7c11192-e83a-4f57-a8cb-30024bc19b85" xsi:nil="true"/>
    <Notes xmlns="2b5650eb-7b83-49b6-ab01-6988a242c98f" xsi:nil="true"/>
    <lcf76f155ced4ddcb4097134ff3c332f xmlns="2b5650eb-7b83-49b6-ab01-6988a242c9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FA3C40DFF784A94D52638FEB28803" ma:contentTypeVersion="15" ma:contentTypeDescription="Create a new document." ma:contentTypeScope="" ma:versionID="1823054f5698b29b918e66a9116a0bb3">
  <xsd:schema xmlns:xsd="http://www.w3.org/2001/XMLSchema" xmlns:xs="http://www.w3.org/2001/XMLSchema" xmlns:p="http://schemas.microsoft.com/office/2006/metadata/properties" xmlns:ns2="2b5650eb-7b83-49b6-ab01-6988a242c98f" xmlns:ns3="07c11192-e83a-4f57-a8cb-30024bc19b85" targetNamespace="http://schemas.microsoft.com/office/2006/metadata/properties" ma:root="true" ma:fieldsID="600ca3e6fc4bab0fee5ab45bd5a814a3" ns2:_="" ns3:_="">
    <xsd:import namespace="2b5650eb-7b83-49b6-ab01-6988a242c98f"/>
    <xsd:import namespace="07c11192-e83a-4f57-a8cb-30024bc19b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Not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650eb-7b83-49b6-ab01-6988a242c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ce6f72-3591-46b8-a679-f7aec2848c0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11192-e83a-4f57-a8cb-30024bc19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2b4b0a-869f-4fb1-94b9-98adad137265}" ma:internalName="TaxCatchAll" ma:showField="CatchAllData" ma:web="07c11192-e83a-4f57-a8cb-30024bc19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B7D7B-13AE-4FD6-9FDE-6C84404C2C65}">
  <ds:schemaRefs>
    <ds:schemaRef ds:uri="07c11192-e83a-4f57-a8cb-30024bc19b85"/>
    <ds:schemaRef ds:uri="2b5650eb-7b83-49b6-ab01-6988a242c9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ECA0A9-358F-43BD-8D82-CBD12BED4FCE}">
  <ds:schemaRefs>
    <ds:schemaRef ds:uri="http://schemas.microsoft.com/sharepoint/v3/contenttype/forms"/>
  </ds:schemaRefs>
</ds:datastoreItem>
</file>

<file path=customXml/itemProps3.xml><?xml version="1.0" encoding="utf-8"?>
<ds:datastoreItem xmlns:ds="http://schemas.openxmlformats.org/officeDocument/2006/customXml" ds:itemID="{5B495684-6BAA-44A8-AB3E-A5C2ADC90A34}">
  <ds:schemaRefs>
    <ds:schemaRef ds:uri="07c11192-e83a-4f57-a8cb-30024bc19b85"/>
    <ds:schemaRef ds:uri="2b5650eb-7b83-49b6-ab01-6988a242c9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Crop</Template>
  <TotalTime>0</TotalTime>
  <Words>794</Words>
  <Application>Microsoft Macintosh PowerPoint</Application>
  <PresentationFormat>Widescreen</PresentationFormat>
  <Paragraphs>80</Paragraphs>
  <Slides>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Aptos Bold</vt:lpstr>
      <vt:lpstr>Franklin Gothic Book</vt:lpstr>
      <vt:lpstr>Crop</vt:lpstr>
      <vt:lpstr>1_Crop</vt:lpstr>
      <vt:lpstr>Retail Clienteling</vt:lpstr>
      <vt:lpstr>CLIENTELING GAP ANALYSIS</vt:lpstr>
      <vt:lpstr>PowerPoint Presentation</vt:lpstr>
      <vt:lpstr>OPTIMIZED CONSUMER JOURNEYS WITH CLIENTELING</vt:lpstr>
      <vt:lpstr>CLIENTELING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Auriella Clark</dc:creator>
  <cp:lastModifiedBy>Auriella Clark</cp:lastModifiedBy>
  <cp:revision>1</cp:revision>
  <dcterms:created xsi:type="dcterms:W3CDTF">2025-09-24T22:55:17Z</dcterms:created>
  <dcterms:modified xsi:type="dcterms:W3CDTF">2025-12-09T16:40:00Z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0x01010000DFA3C40DFF784A94D52638FEB28803</vt:lpwstr>
  </property>
  <property fmtid="{D5CDD505-2E9C-101B-9397-08002B2CF9AE}" pid="3" name="MediaServiceImageTags">
    <vt:lpwstr/>
  </property>
</Properties>
</file>