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4"/>
  </p:sldMasterIdLst>
  <p:notesMasterIdLst>
    <p:notesMasterId r:id="rId22"/>
  </p:notesMasterIdLst>
  <p:handoutMasterIdLst>
    <p:handoutMasterId r:id="rId23"/>
  </p:handoutMasterIdLst>
  <p:sldIdLst>
    <p:sldId id="263" r:id="rId5"/>
    <p:sldId id="347" r:id="rId6"/>
    <p:sldId id="393" r:id="rId7"/>
    <p:sldId id="296" r:id="rId8"/>
    <p:sldId id="380" r:id="rId9"/>
    <p:sldId id="390" r:id="rId10"/>
    <p:sldId id="383" r:id="rId11"/>
    <p:sldId id="391" r:id="rId12"/>
    <p:sldId id="381" r:id="rId13"/>
    <p:sldId id="387" r:id="rId14"/>
    <p:sldId id="392" r:id="rId15"/>
    <p:sldId id="332" r:id="rId16"/>
    <p:sldId id="257" r:id="rId17"/>
    <p:sldId id="262" r:id="rId18"/>
    <p:sldId id="388" r:id="rId19"/>
    <p:sldId id="266" r:id="rId20"/>
    <p:sldId id="267" r:id="rId21"/>
  </p:sldIdLst>
  <p:sldSz cx="12192000" cy="6858000"/>
  <p:notesSz cx="6858000" cy="9144000"/>
  <p:embeddedFontLst>
    <p:embeddedFont>
      <p:font typeface="Arial Black" panose="020B0A04020102020204" pitchFamily="34" charset="0"/>
      <p:bold r:id="rId24"/>
    </p:embeddedFont>
    <p:embeddedFont>
      <p:font typeface="Gotham Bold" panose="020B0604020202020204" charset="0"/>
      <p:bold r:id="rId25"/>
      <p:italic r:id="rId26"/>
      <p:boldItalic r:id="rId27"/>
    </p:embeddedFont>
    <p:embeddedFont>
      <p:font typeface="Impact" panose="020B0806030902050204" pitchFamily="34" charset="0"/>
      <p:regular r:id="rId28"/>
    </p:embeddedFont>
    <p:embeddedFont>
      <p:font typeface="Neue Haas Grotesk Text Pro" panose="020B0504020202020204" pitchFamily="34" charset="0"/>
      <p:regular r:id="rId29"/>
      <p:bold r:id="rId30"/>
      <p:italic r:id="rId31"/>
      <p:boldItalic r:id="rId32"/>
    </p:embeddedFont>
    <p:embeddedFont>
      <p:font typeface="Raleway" pitchFamily="2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Times" panose="020206030504050203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E63601-2ECE-B983-4510-ADEA1BE8F3E0}" name="kurt.lipson@deckers.com" initials="ku" userId="S::urn:spo:guest#kurt.lipson@deckers.com::" providerId="AD"/>
  <p188:author id="{03251142-0E64-4581-A86B-0B1DFF8DE260}" name="Robyn Dixon" initials="" userId="S::robyn@theonlii.com::e840c19c-d4b0-4809-ae26-1aba8f51ecb6" providerId="AD"/>
  <p188:author id="{36AAC778-28A4-7C24-E43D-75E03DDFF951}" name="Hilary Seigle" initials="HS" userId="S::hilary.perry@deckers.com::faae47e0-4d9d-4b45-835a-86301dd91dc3" providerId="AD"/>
  <p188:author id="{A2D01B8E-7BBB-729C-F635-C0F7800829D8}" name="el@theonlii.com" initials="el" userId="S::urn:spo:guest#el@theonlii.com::" providerId="AD"/>
  <p188:author id="{39A0E9B9-A3C8-81CA-6B03-C40E60D7E744}" name="Matt Boak" initials="" userId="S::matt@theonlii.com::30c5cad9-1129-44c2-8350-67a367da1de7" providerId="AD"/>
  <p188:author id="{A2E834CF-4B45-0A57-2532-7811F77B5B2A}" name="Kurt Lipson" initials="KL" userId="S::kurt.lipson@deckers.com::58bd9be9-e337-4d31-b033-add2b5f66267" providerId="AD"/>
  <p188:author id="{3D9A84D5-9BAB-128A-30AC-425F8333C7CF}" name="El Riordan" initials="ER" userId="S::el@theonlii.com::3e4bac7b-3757-4222-9736-f19be982a6c8" providerId="AD"/>
  <p188:author id="{0C52D3EB-8F95-88A7-6110-73891A74ADC7}" name="shay.hopkins@deckers.com" initials="sh" userId="S::urn:spo:guest#shay.hopkins@deckers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C5CB"/>
    <a:srgbClr val="E87324"/>
    <a:srgbClr val="43808E"/>
    <a:srgbClr val="7CD1B4"/>
    <a:srgbClr val="4D683D"/>
    <a:srgbClr val="FFAE2C"/>
    <a:srgbClr val="EA8F84"/>
    <a:srgbClr val="EA8F83"/>
    <a:srgbClr val="FFFBE9"/>
    <a:srgbClr val="DDD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28_E337BDEB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>
                <a:latin typeface="Arial Black" panose="020B0604020202020204" pitchFamily="34" charset="0"/>
                <a:cs typeface="Arial Black" panose="020B0604020202020204" pitchFamily="34" charset="0"/>
              </a:rPr>
              <a:t>GLOBAL RETAIL GROWTH $750M &amp; 300 STORES</a:t>
            </a:r>
          </a:p>
        </c:rich>
      </c:tx>
      <c:layout>
        <c:manualLayout>
          <c:xMode val="edge"/>
          <c:yMode val="edge"/>
          <c:x val="0.19959116213817485"/>
          <c:y val="3.04686858589476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UGG</c:v>
                </c:pt>
              </c:strCache>
            </c:strRef>
          </c:tx>
          <c:spPr>
            <a:solidFill>
              <a:schemeClr val="tx1"/>
            </a:solidFill>
            <a:ln>
              <a:solidFill>
                <a:srgbClr val="A66603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FY25</c:v>
                </c:pt>
                <c:pt idx="1">
                  <c:v>FY26</c:v>
                </c:pt>
                <c:pt idx="2">
                  <c:v>FY27</c:v>
                </c:pt>
                <c:pt idx="3">
                  <c:v>FY28</c:v>
                </c:pt>
                <c:pt idx="4">
                  <c:v>FY29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342.4</c:v>
                </c:pt>
                <c:pt idx="1">
                  <c:v>339.8</c:v>
                </c:pt>
                <c:pt idx="2">
                  <c:v>382.8</c:v>
                </c:pt>
                <c:pt idx="3">
                  <c:v>405.8</c:v>
                </c:pt>
                <c:pt idx="4">
                  <c:v>434.5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B8-D14D-8078-8F77D4145A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HOKA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2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FY25</c:v>
                </c:pt>
                <c:pt idx="1">
                  <c:v>FY26</c:v>
                </c:pt>
                <c:pt idx="2">
                  <c:v>FY27</c:v>
                </c:pt>
                <c:pt idx="3">
                  <c:v>FY28</c:v>
                </c:pt>
                <c:pt idx="4">
                  <c:v>FY29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92.2</c:v>
                </c:pt>
                <c:pt idx="1">
                  <c:v>134.19999999999999</c:v>
                </c:pt>
                <c:pt idx="2">
                  <c:v>193.9</c:v>
                </c:pt>
                <c:pt idx="3">
                  <c:v>252.5</c:v>
                </c:pt>
                <c:pt idx="4">
                  <c:v>292.60000000000002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B8-D14D-8078-8F77D4145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0014943"/>
        <c:axId val="111539711"/>
      </c:barChart>
      <c:catAx>
        <c:axId val="33001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1539711"/>
        <c:crosses val="autoZero"/>
        <c:auto val="1"/>
        <c:lblAlgn val="ctr"/>
        <c:lblOffset val="100"/>
        <c:noMultiLvlLbl val="0"/>
      </c:catAx>
      <c:valAx>
        <c:axId val="111539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17" b="1" i="0" u="none" strike="noStrike" kern="1200" baseline="0">
                <a:solidFill>
                  <a:srgbClr val="7CA6B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30014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0.01546</cdr:y>
    </cdr:from>
    <cdr:to>
      <cdr:x>0.0609</cdr:x>
      <cdr:y>0.07381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AD9D93A-590E-D55A-EEC1-0438DBA8E7AA}"/>
            </a:ext>
          </a:extLst>
        </cdr:cNvPr>
        <cdr:cNvSpPr txBox="1"/>
      </cdr:nvSpPr>
      <cdr:spPr>
        <a:xfrm xmlns:a="http://schemas.openxmlformats.org/drawingml/2006/main">
          <a:off x="0" y="85654"/>
          <a:ext cx="511394" cy="323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kern="1200" dirty="0">
              <a:solidFill>
                <a:srgbClr val="7CA6BC"/>
              </a:solidFill>
            </a:rPr>
            <a:t>$M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EC2895-16B6-2CD5-6102-FD272EABA2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D8D181-0427-95D2-2DD1-BAFFD0A9FF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2FB1E-3B9C-8745-A975-18E2EBCCEACE}" type="datetimeFigureOut">
              <a:rPr lang="en-US" smtClean="0">
                <a:latin typeface="Arial" panose="020B0604020202020204" pitchFamily="34" charset="0"/>
              </a:rPr>
              <a:t>7/15/2025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D35F2-503D-A60C-7AFF-8E13731B35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4942-301A-7A06-F215-6477F79A01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D953A-A1CC-844E-B773-BF75E0819680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25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B4B5587-FA8E-034B-B320-D77F9D880918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197D6228-3CE2-3B4F-B648-49AA8321B2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3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D6228-3CE2-3B4F-B648-49AA8321B2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31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DADCB-5C6F-3F45-5F70-5B6893A49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62775-636A-AAC8-CF73-7E8086C67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EFE91C-5AAB-7746-7A7F-C444F8115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4FA1D-3A10-DFFB-E182-82FAD2D7F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D6228-3CE2-3B4F-B648-49AA8321B21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62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6b828dba4b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36b828dba4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6b828dba4b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36b828dba4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6b828dba4b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36b828dba4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6b828dba4b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36b828dba4b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6b828dba4b_0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36b828dba4b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6228-3CE2-3B4F-B648-49AA8321B2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58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0D4FD-0AC4-5F50-2610-BB9703C3E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5FB73F-C1D2-BC19-3184-0249A95EC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4CCDC1-EDA7-35D2-D58A-5864AE1B6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GB" b="1" i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BF1FA-DDB1-7390-1C0B-3B5524533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D6228-3CE2-3B4F-B648-49AA8321B21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62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6228-3CE2-3B4F-B648-49AA8321B2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658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83151-D46D-8FF2-EFE7-850231ACF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CC7D4A-E9C8-6865-364D-4746B8BE1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D9ABBC-6EB0-D8C8-0346-B2FBADF62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GB" sz="1200" b="0" i="0" kern="120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F0EE2-60B8-11F1-B840-C5FCF722D8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D6228-3CE2-3B4F-B648-49AA8321B21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60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DD1C8-F687-7AA2-9B1E-BCAD2A500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B9F86D-F7D2-8868-73AD-C1446B646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E39F1F-1808-1AAD-2D24-E010BD6D5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FFF94-BC58-2100-5564-3804D5EFB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D6228-3CE2-3B4F-B648-49AA8321B21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09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D6228-3CE2-3B4F-B648-49AA8321B21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51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91F5D-F1B8-663B-3EA1-780E9E68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F2D992-9D29-3A9D-6425-53FEE7568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6D21EB-4658-40E4-5AFA-4B21D9F12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4ED65-29A6-142E-90F8-4FC9576BE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D6228-3CE2-3B4F-B648-49AA8321B21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22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D6228-3CE2-3B4F-B648-49AA8321B21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32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16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DF42E-6DC4-0D94-C8FC-52656A607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2" r="776" b="992"/>
          <a:stretch/>
        </p:blipFill>
        <p:spPr>
          <a:xfrm>
            <a:off x="93946" y="93945"/>
            <a:ext cx="12004110" cy="6670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9722C-401F-66B9-45A9-75642EF5BE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61587" y="5665220"/>
            <a:ext cx="5362768" cy="6126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</p:spTree>
    <p:extLst>
      <p:ext uri="{BB962C8B-B14F-4D97-AF65-F5344CB8AC3E}">
        <p14:creationId xmlns:p14="http://schemas.microsoft.com/office/powerpoint/2010/main" val="29565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rectangle with green border&#10;&#10;Description automatically generated">
            <a:extLst>
              <a:ext uri="{FF2B5EF4-FFF2-40B4-BE49-F238E27FC236}">
                <a16:creationId xmlns:a16="http://schemas.microsoft.com/office/drawing/2014/main" id="{6F36716B-21BD-9491-BED0-C3D8D780E1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799D8-D42C-9C4E-A3B4-549B811870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8583" y="5665220"/>
            <a:ext cx="5288777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89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rectangular object with different colors&#10;&#10;Description automatically generated">
            <a:extLst>
              <a:ext uri="{FF2B5EF4-FFF2-40B4-BE49-F238E27FC236}">
                <a16:creationId xmlns:a16="http://schemas.microsoft.com/office/drawing/2014/main" id="{82BE4CF5-E8E3-A852-B7BF-BBF970946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799D8-D42C-9C4E-A3B4-549B811870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36092" y="5665220"/>
            <a:ext cx="5213759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36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8CE37-03C4-14AB-0409-F2164E05D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7BD17A-52FA-E20C-0129-59FA9EEF84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8583" y="5665220"/>
            <a:ext cx="5288777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1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reak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DF42E-6DC4-0D94-C8FC-52656A607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09" b="609"/>
          <a:stretch/>
        </p:blipFill>
        <p:spPr>
          <a:xfrm>
            <a:off x="93946" y="93945"/>
            <a:ext cx="12004110" cy="66701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917059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9DBE8B92-7C1C-9E37-AD01-E8105137CC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5DB672-D0ED-7F30-F9FE-D3117685A2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40C461-98D0-AD3E-DD8E-D7B9E32426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B4CABF91-301C-B555-44B7-D25F471C2920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552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CE1422-D98A-7B60-22B5-123D753EB9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9975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5DB672-D0ED-7F30-F9FE-D3117685A2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40C461-98D0-AD3E-DD8E-D7B9E32426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B4CABF91-301C-B555-44B7-D25F471C2920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37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rectangular frame with a red border&#10;&#10;Description automatically generated">
            <a:extLst>
              <a:ext uri="{FF2B5EF4-FFF2-40B4-BE49-F238E27FC236}">
                <a16:creationId xmlns:a16="http://schemas.microsoft.com/office/drawing/2014/main" id="{C547B916-A50E-2DF3-45EB-D5DD7EB63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5DB672-D0ED-7F30-F9FE-D3117685A2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40C461-98D0-AD3E-DD8E-D7B9E32426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B4CABF91-301C-B555-44B7-D25F471C2920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56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7A7D4A-D17B-FC76-A573-5123FB271E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21D17714-79C7-6106-A923-09E652576ABB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562C0D-C90B-F5DE-474F-CFD19797A6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6B7B7C98-0E8F-CABF-7905-04932BA69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827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</p:spTree>
    <p:extLst>
      <p:ext uri="{BB962C8B-B14F-4D97-AF65-F5344CB8AC3E}">
        <p14:creationId xmlns:p14="http://schemas.microsoft.com/office/powerpoint/2010/main" val="821880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27778745-946C-7770-426D-097C673DDA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827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AD9C7-0DBC-08EA-A2B6-EAE483461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13455-196C-60B5-A3AD-D162ED2957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7A57DDA8-CD15-044E-ADFA-B46FF0028790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76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EAD9C7-0DBC-08EA-A2B6-EAE483461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CBE7A-1571-01AB-7B23-0651A3C2C7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13455-196C-60B5-A3AD-D162ED2957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7A57DDA8-CD15-044E-ADFA-B46FF0028790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D7C0321F-FAEB-F9C7-6133-89955C001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827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</p:spTree>
    <p:extLst>
      <p:ext uri="{BB962C8B-B14F-4D97-AF65-F5344CB8AC3E}">
        <p14:creationId xmlns:p14="http://schemas.microsoft.com/office/powerpoint/2010/main" val="316674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DF42E-6DC4-0D94-C8FC-52656A607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09" b="609"/>
          <a:stretch/>
        </p:blipFill>
        <p:spPr>
          <a:xfrm>
            <a:off x="93946" y="93945"/>
            <a:ext cx="12004110" cy="66701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87F9C-4D5C-DADD-834F-EBE5715415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61588" y="5665220"/>
            <a:ext cx="5362768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92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rectangular frame with a red border&#10;&#10;Description automatically generated">
            <a:extLst>
              <a:ext uri="{FF2B5EF4-FFF2-40B4-BE49-F238E27FC236}">
                <a16:creationId xmlns:a16="http://schemas.microsoft.com/office/drawing/2014/main" id="{D9391FF5-9FF9-E996-20C6-5388A443E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EAD9C7-0DBC-08EA-A2B6-EAE483461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13455-196C-60B5-A3AD-D162ED2957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7A57DDA8-CD15-044E-ADFA-B46FF0028790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8DC71796-8C7A-0D3E-B4BD-D61140667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827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</p:spTree>
    <p:extLst>
      <p:ext uri="{BB962C8B-B14F-4D97-AF65-F5344CB8AC3E}">
        <p14:creationId xmlns:p14="http://schemas.microsoft.com/office/powerpoint/2010/main" val="2109328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826910"/>
          </a:xfrm>
          <a:prstGeom prst="rect">
            <a:avLst/>
          </a:prstGeom>
          <a:solidFill>
            <a:srgbClr val="428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71507-37BA-482F-E8BD-DE74766A7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3768B4FC-20A7-5AB0-9143-5AD1674357D6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15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826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71507-37BA-482F-E8BD-DE74766A7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3768B4FC-20A7-5AB0-9143-5AD1674357D6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37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8269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71507-37BA-482F-E8BD-DE74766A7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3768B4FC-20A7-5AB0-9143-5AD1674357D6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3555B1EE-9641-D4F8-C129-A43A75675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</p:spTree>
    <p:extLst>
      <p:ext uri="{BB962C8B-B14F-4D97-AF65-F5344CB8AC3E}">
        <p14:creationId xmlns:p14="http://schemas.microsoft.com/office/powerpoint/2010/main" val="22475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8269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71507-37BA-482F-E8BD-DE74766A7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3768B4FC-20A7-5AB0-9143-5AD1674357D6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1B5DCD36-08A0-C18D-FE79-2C6C6835D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</p:spTree>
    <p:extLst>
      <p:ext uri="{BB962C8B-B14F-4D97-AF65-F5344CB8AC3E}">
        <p14:creationId xmlns:p14="http://schemas.microsoft.com/office/powerpoint/2010/main" val="3848126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11901"/>
            <a:ext cx="12192000" cy="8269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71507-37BA-482F-E8BD-DE74766A7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3768B4FC-20A7-5AB0-9143-5AD1674357D6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1B5DCD36-08A0-C18D-FE79-2C6C6835D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</p:spTree>
    <p:extLst>
      <p:ext uri="{BB962C8B-B14F-4D97-AF65-F5344CB8AC3E}">
        <p14:creationId xmlns:p14="http://schemas.microsoft.com/office/powerpoint/2010/main" val="3761276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F00AC17-659D-2358-76F0-4AE63FC15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71" t="-536" r="-1" b="-170"/>
          <a:stretch/>
        </p:blipFill>
        <p:spPr>
          <a:xfrm>
            <a:off x="-1" y="-36684"/>
            <a:ext cx="12192001" cy="689468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F151AE60-765A-602E-C191-6352DDB852A7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B3F8A-6365-295F-5BAD-49EBAF8C5C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58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F151AE60-765A-602E-C191-6352DDB852A7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B3F8A-6365-295F-5BAD-49EBAF8C5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8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F151AE60-765A-602E-C191-6352DDB852A7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B3F8A-6365-295F-5BAD-49EBAF8C5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F151AE60-765A-602E-C191-6352DDB852A7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B3F8A-6365-295F-5BAD-49EBAF8C5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y wavy background&#10;&#10;Description automatically generated with medium confidence">
            <a:extLst>
              <a:ext uri="{FF2B5EF4-FFF2-40B4-BE49-F238E27FC236}">
                <a16:creationId xmlns:a16="http://schemas.microsoft.com/office/drawing/2014/main" id="{42D203F7-BA96-9C36-4E09-F670A627E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42" y="93944"/>
            <a:ext cx="12004109" cy="66701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87F9C-4D5C-DADD-834F-EBE5715415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8583" y="5665220"/>
            <a:ext cx="5288777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1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D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F151AE60-765A-602E-C191-6352DDB852A7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B3F8A-6365-295F-5BAD-49EBAF8C5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13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F151AE60-765A-602E-C191-6352DDB852A7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B3F8A-6365-295F-5BAD-49EBAF8C5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49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F151AE60-765A-602E-C191-6352DDB852A7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B3F8A-6365-295F-5BAD-49EBAF8C5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7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E65E0-2D9E-BBD1-00A3-EC0012647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F151AE60-765A-602E-C191-6352DDB852A7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B3F8A-6365-295F-5BAD-49EBAF8C5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89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ack and orange corner&#10;&#10;Description automatically generated">
            <a:extLst>
              <a:ext uri="{FF2B5EF4-FFF2-40B4-BE49-F238E27FC236}">
                <a16:creationId xmlns:a16="http://schemas.microsoft.com/office/drawing/2014/main" id="{17C32642-A8A1-CEA9-A517-D104BD108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551271" y="0"/>
            <a:ext cx="5829572" cy="6864626"/>
          </a:xfrm>
          <a:prstGeom prst="rect">
            <a:avLst/>
          </a:prstGeom>
        </p:spPr>
      </p:pic>
      <p:sp>
        <p:nvSpPr>
          <p:cNvPr id="6" name="Rounded Rectangle 35">
            <a:extLst>
              <a:ext uri="{FF2B5EF4-FFF2-40B4-BE49-F238E27FC236}">
                <a16:creationId xmlns:a16="http://schemas.microsoft.com/office/drawing/2014/main" id="{7BE2CBDE-D8BB-74CD-9097-710584D89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68105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7" name="Rounded Rectangle 35">
            <a:extLst>
              <a:ext uri="{FF2B5EF4-FFF2-40B4-BE49-F238E27FC236}">
                <a16:creationId xmlns:a16="http://schemas.microsoft.com/office/drawing/2014/main" id="{2118161D-0AF1-E9F7-C09E-845D8868085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52567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C7D83F74-3414-0EC4-801C-CF77A0B1E7A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37030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188E7-FC70-9344-3167-E0E0DF76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6F02F9FA-1CFC-A4A5-7BBA-F6E68ECA9D34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D23091-36CD-18B8-07E2-B554DC4A3F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DF1AA68-B6E3-DDCA-2968-D926FF52BD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1425" y="4616663"/>
            <a:ext cx="2740672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498FF98-92A1-D0DB-1E87-5BA6C49688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1425" y="4984237"/>
            <a:ext cx="2740672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BCCFC46-E3EE-CA97-E89B-43B4BAD3B2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2567" y="4616663"/>
            <a:ext cx="273399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48FE01-CB3D-1C53-5E32-4865DC465C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52567" y="4984237"/>
            <a:ext cx="273399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5131E58-DD69-1BFD-72F9-177B12411F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7029" y="4616663"/>
            <a:ext cx="2733992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10A64986-67F0-5D12-7396-E1B8CEB784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37029" y="4984237"/>
            <a:ext cx="2733992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C4B81D-376E-CD9A-C401-381423F238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1425" y="842898"/>
            <a:ext cx="8730979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25" name="Text Placeholder 90">
            <a:extLst>
              <a:ext uri="{FF2B5EF4-FFF2-40B4-BE49-F238E27FC236}">
                <a16:creationId xmlns:a16="http://schemas.microsoft.com/office/drawing/2014/main" id="{8844607B-979A-53B8-291C-8C308EEBDC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1424" y="1380110"/>
            <a:ext cx="8730980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6262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grey background&#10;&#10;Description automatically generated">
            <a:extLst>
              <a:ext uri="{FF2B5EF4-FFF2-40B4-BE49-F238E27FC236}">
                <a16:creationId xmlns:a16="http://schemas.microsoft.com/office/drawing/2014/main" id="{3B277D77-C871-EEE5-C591-8C9C7B647C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284843" y="0"/>
            <a:ext cx="6096000" cy="6864626"/>
          </a:xfrm>
          <a:prstGeom prst="rect">
            <a:avLst/>
          </a:prstGeom>
        </p:spPr>
      </p:pic>
      <p:sp>
        <p:nvSpPr>
          <p:cNvPr id="6" name="Rounded Rectangle 35">
            <a:extLst>
              <a:ext uri="{FF2B5EF4-FFF2-40B4-BE49-F238E27FC236}">
                <a16:creationId xmlns:a16="http://schemas.microsoft.com/office/drawing/2014/main" id="{7BE2CBDE-D8BB-74CD-9097-710584D89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68105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7" name="Rounded Rectangle 35">
            <a:extLst>
              <a:ext uri="{FF2B5EF4-FFF2-40B4-BE49-F238E27FC236}">
                <a16:creationId xmlns:a16="http://schemas.microsoft.com/office/drawing/2014/main" id="{2118161D-0AF1-E9F7-C09E-845D8868085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52567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C7D83F74-3414-0EC4-801C-CF77A0B1E7A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37030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188E7-FC70-9344-3167-E0E0DF76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6F02F9FA-1CFC-A4A5-7BBA-F6E68ECA9D34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D23091-36CD-18B8-07E2-B554DC4A3F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1C3A4D9-8812-8C33-A0CB-B3228EF87C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1425" y="4616663"/>
            <a:ext cx="2740672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136527B-2C2F-41A6-4A41-F30AC42D78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1425" y="4984237"/>
            <a:ext cx="2740672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1D0A1C-C84E-248D-39A9-01F7892406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2567" y="4616663"/>
            <a:ext cx="273399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4B03B33-845B-38B0-B323-8F6E977403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52567" y="4984237"/>
            <a:ext cx="273399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39959CE-92B3-E2DE-72DB-1F5888236A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7029" y="4616663"/>
            <a:ext cx="2733992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B9AC1E5-2291-3D5E-AE4D-4F82643DB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37029" y="4984237"/>
            <a:ext cx="2733992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1AC4F97-D321-264F-A392-2DD1B13C4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1425" y="842898"/>
            <a:ext cx="8730979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25" name="Text Placeholder 90">
            <a:extLst>
              <a:ext uri="{FF2B5EF4-FFF2-40B4-BE49-F238E27FC236}">
                <a16:creationId xmlns:a16="http://schemas.microsoft.com/office/drawing/2014/main" id="{88F12AD5-A9B0-759F-D668-05FA43E575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1424" y="1380110"/>
            <a:ext cx="8730980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20915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orange corner&#10;&#10;Description automatically generated">
            <a:extLst>
              <a:ext uri="{FF2B5EF4-FFF2-40B4-BE49-F238E27FC236}">
                <a16:creationId xmlns:a16="http://schemas.microsoft.com/office/drawing/2014/main" id="{423C5F51-5AEB-2A7B-48BB-898C02ECA8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284843" y="0"/>
            <a:ext cx="6096000" cy="6864626"/>
          </a:xfrm>
          <a:prstGeom prst="rect">
            <a:avLst/>
          </a:prstGeom>
        </p:spPr>
      </p:pic>
      <p:sp>
        <p:nvSpPr>
          <p:cNvPr id="6" name="Rounded Rectangle 35">
            <a:extLst>
              <a:ext uri="{FF2B5EF4-FFF2-40B4-BE49-F238E27FC236}">
                <a16:creationId xmlns:a16="http://schemas.microsoft.com/office/drawing/2014/main" id="{7BE2CBDE-D8BB-74CD-9097-710584D89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68105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7" name="Rounded Rectangle 35">
            <a:extLst>
              <a:ext uri="{FF2B5EF4-FFF2-40B4-BE49-F238E27FC236}">
                <a16:creationId xmlns:a16="http://schemas.microsoft.com/office/drawing/2014/main" id="{2118161D-0AF1-E9F7-C09E-845D8868085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52567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C7D83F74-3414-0EC4-801C-CF77A0B1E7A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37030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188E7-FC70-9344-3167-E0E0DF76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6F02F9FA-1CFC-A4A5-7BBA-F6E68ECA9D34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D23091-36CD-18B8-07E2-B554DC4A3F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D3E83FF-E301-7E08-0DBF-CA7B1AF07B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1425" y="4616663"/>
            <a:ext cx="2740672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accent1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6911F45-1F59-5F38-6A2D-12448A2A8E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1425" y="4984237"/>
            <a:ext cx="2740672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D09C83C-C3D3-8A3E-342B-3845349E80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2567" y="4616663"/>
            <a:ext cx="273399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accent1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AFA4A26-7C41-8022-DB29-4F4ACE2CF2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52567" y="4984237"/>
            <a:ext cx="273399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D73856D-E59E-4366-3033-AF56854523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7029" y="4616663"/>
            <a:ext cx="2733992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accent1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6B05D18-46C2-AD53-7BFE-C91A22444B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37029" y="4984237"/>
            <a:ext cx="2733992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76280B8-0D7E-8F04-5901-189B287FCB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1425" y="842898"/>
            <a:ext cx="8730979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25" name="Text Placeholder 90">
            <a:extLst>
              <a:ext uri="{FF2B5EF4-FFF2-40B4-BE49-F238E27FC236}">
                <a16:creationId xmlns:a16="http://schemas.microsoft.com/office/drawing/2014/main" id="{EFBEE9F7-1D44-7066-487D-54DC5B801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1424" y="1380110"/>
            <a:ext cx="8730980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9673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pink corner&#10;&#10;Description automatically generated">
            <a:extLst>
              <a:ext uri="{FF2B5EF4-FFF2-40B4-BE49-F238E27FC236}">
                <a16:creationId xmlns:a16="http://schemas.microsoft.com/office/drawing/2014/main" id="{D62AF83D-12EC-E335-82EF-EB09DE67D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284843" y="0"/>
            <a:ext cx="6096000" cy="6864626"/>
          </a:xfrm>
          <a:prstGeom prst="rect">
            <a:avLst/>
          </a:prstGeom>
        </p:spPr>
      </p:pic>
      <p:sp>
        <p:nvSpPr>
          <p:cNvPr id="6" name="Rounded Rectangle 35">
            <a:extLst>
              <a:ext uri="{FF2B5EF4-FFF2-40B4-BE49-F238E27FC236}">
                <a16:creationId xmlns:a16="http://schemas.microsoft.com/office/drawing/2014/main" id="{7BE2CBDE-D8BB-74CD-9097-710584D89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68105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7" name="Rounded Rectangle 35">
            <a:extLst>
              <a:ext uri="{FF2B5EF4-FFF2-40B4-BE49-F238E27FC236}">
                <a16:creationId xmlns:a16="http://schemas.microsoft.com/office/drawing/2014/main" id="{2118161D-0AF1-E9F7-C09E-845D8868085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52567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C7D83F74-3414-0EC4-801C-CF77A0B1E7A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37030" y="1807236"/>
            <a:ext cx="2733991" cy="2682923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188E7-FC70-9344-3167-E0E0DF76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6F02F9FA-1CFC-A4A5-7BBA-F6E68ECA9D34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D23091-36CD-18B8-07E2-B554DC4A3F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DB59180-36F4-07E2-29DA-AAB1B4B597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1425" y="4616663"/>
            <a:ext cx="2740672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D79E667-36AA-1DC2-54D9-9BF070DAE8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1425" y="4984237"/>
            <a:ext cx="2740672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6166683-7602-8EC1-F104-224CA007F3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2567" y="4616663"/>
            <a:ext cx="273399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68A53E-3DFF-E4F1-0B40-EEBA04C048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52567" y="4984237"/>
            <a:ext cx="273399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996F53AC-1DEF-071C-6596-ADC6173DCC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7029" y="4616663"/>
            <a:ext cx="2733992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D53A5423-14F9-5D9C-FBDA-AC120A1BD7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37029" y="4984237"/>
            <a:ext cx="2733992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0542E6A-3A46-FCF2-E463-C1185E272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1425" y="842898"/>
            <a:ext cx="8730979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28" name="Text Placeholder 90">
            <a:extLst>
              <a:ext uri="{FF2B5EF4-FFF2-40B4-BE49-F238E27FC236}">
                <a16:creationId xmlns:a16="http://schemas.microsoft.com/office/drawing/2014/main" id="{A3B12EF5-1C6E-4A6D-04E5-F65A4AFDD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1424" y="1380110"/>
            <a:ext cx="8730980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73025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ack and orange background&#10;&#10;Description automatically generated">
            <a:extLst>
              <a:ext uri="{FF2B5EF4-FFF2-40B4-BE49-F238E27FC236}">
                <a16:creationId xmlns:a16="http://schemas.microsoft.com/office/drawing/2014/main" id="{399A8219-3C8F-5A6C-5578-582361DC1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392"/>
          <a:stretch/>
        </p:blipFill>
        <p:spPr>
          <a:xfrm>
            <a:off x="10082288" y="0"/>
            <a:ext cx="2109712" cy="6864626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E06997F-991C-8B9A-E015-3D8B0A9D28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653" y="4797200"/>
            <a:ext cx="3047855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810A2343-6703-B0DA-209E-273B98B0D5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65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149A3A0-2E53-CE95-C5E1-4F2DA57893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653" y="5164774"/>
            <a:ext cx="3047855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3A581B-CAFE-BEAF-7891-44CCED028C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3" y="842898"/>
            <a:ext cx="9956751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18" name="Text Placeholder 90">
            <a:extLst>
              <a:ext uri="{FF2B5EF4-FFF2-40B4-BE49-F238E27FC236}">
                <a16:creationId xmlns:a16="http://schemas.microsoft.com/office/drawing/2014/main" id="{8ED8913B-A4E5-3116-A7EF-7CF2EB32C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652" y="1380110"/>
            <a:ext cx="9956752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B68A-2D8C-1089-9739-C9F83304B2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20" name="Slide Number Placeholder 17">
            <a:extLst>
              <a:ext uri="{FF2B5EF4-FFF2-40B4-BE49-F238E27FC236}">
                <a16:creationId xmlns:a16="http://schemas.microsoft.com/office/drawing/2014/main" id="{6E8B9E82-7BF8-7A1E-7FF7-F2B4E74E9BEB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6608CA-0F74-B4BF-EBBF-50FFDE826E3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2BF0589-A72C-EB05-838B-505A17B2F0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81703" y="4797200"/>
            <a:ext cx="3047855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28" name="Rounded Rectangle 35">
            <a:extLst>
              <a:ext uri="{FF2B5EF4-FFF2-40B4-BE49-F238E27FC236}">
                <a16:creationId xmlns:a16="http://schemas.microsoft.com/office/drawing/2014/main" id="{1E7CB1C5-2F7E-D36B-0EB1-C1225AB023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8504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22B45456-4B32-4857-AF8A-150FC98AAA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1703" y="5164774"/>
            <a:ext cx="3047855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44BDF29-86D2-7274-A61A-801B122415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42468" y="4797200"/>
            <a:ext cx="3039820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31" name="Rounded Rectangle 35">
            <a:extLst>
              <a:ext uri="{FF2B5EF4-FFF2-40B4-BE49-F238E27FC236}">
                <a16:creationId xmlns:a16="http://schemas.microsoft.com/office/drawing/2014/main" id="{D3969721-F61B-879B-D3AF-DC0404B49BC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3443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0927347-E34E-1767-7DC9-CE9E1F0BC2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42468" y="5164774"/>
            <a:ext cx="3039820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</p:spTree>
    <p:extLst>
      <p:ext uri="{BB962C8B-B14F-4D97-AF65-F5344CB8AC3E}">
        <p14:creationId xmlns:p14="http://schemas.microsoft.com/office/powerpoint/2010/main" val="1740695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pink background&#10;&#10;Description automatically generated">
            <a:extLst>
              <a:ext uri="{FF2B5EF4-FFF2-40B4-BE49-F238E27FC236}">
                <a16:creationId xmlns:a16="http://schemas.microsoft.com/office/drawing/2014/main" id="{ECADACA0-4547-D3D2-C86C-FD3FD85FC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2835" y="0"/>
            <a:ext cx="6096000" cy="6864626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F0958CC-0AF8-26C1-8325-B10F1A8C20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653" y="4797200"/>
            <a:ext cx="3047855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64E57789-8F6C-BEAF-92D9-F2C2938D59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65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F668398-51B2-5FC1-EF76-3C8028ED56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653" y="5164774"/>
            <a:ext cx="3047855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0C3E2A-43C1-53A6-4BD5-A9E9C4B96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3" y="842898"/>
            <a:ext cx="9956751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19" name="Text Placeholder 90">
            <a:extLst>
              <a:ext uri="{FF2B5EF4-FFF2-40B4-BE49-F238E27FC236}">
                <a16:creationId xmlns:a16="http://schemas.microsoft.com/office/drawing/2014/main" id="{18710FA6-D387-9A97-6FB3-EF7504B315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652" y="1380110"/>
            <a:ext cx="9956752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99B29-6E69-8274-BD15-2CD962CF86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21" name="Slide Number Placeholder 17">
            <a:extLst>
              <a:ext uri="{FF2B5EF4-FFF2-40B4-BE49-F238E27FC236}">
                <a16:creationId xmlns:a16="http://schemas.microsoft.com/office/drawing/2014/main" id="{926AC28B-972B-83A6-EBE1-08CF32621545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B1E1CB7-C053-D9A5-0A2F-D1DB1EF438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821106EF-2310-D4A9-1981-0E6216DB80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81703" y="4797200"/>
            <a:ext cx="3047855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28" name="Rounded Rectangle 35">
            <a:extLst>
              <a:ext uri="{FF2B5EF4-FFF2-40B4-BE49-F238E27FC236}">
                <a16:creationId xmlns:a16="http://schemas.microsoft.com/office/drawing/2014/main" id="{1CD04544-DB3C-D1D3-77AA-032C7E9BAEC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8504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3FCFE190-5FEA-5FDD-32E4-5064D27EBC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1703" y="5164774"/>
            <a:ext cx="3047855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4D5ABC7A-A0A8-0D54-46A4-DC73837318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42468" y="4797200"/>
            <a:ext cx="3039820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31" name="Rounded Rectangle 35">
            <a:extLst>
              <a:ext uri="{FF2B5EF4-FFF2-40B4-BE49-F238E27FC236}">
                <a16:creationId xmlns:a16="http://schemas.microsoft.com/office/drawing/2014/main" id="{3F014BD8-875C-DC97-4DA1-9A58E9EB3B9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3443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689DDD9-0854-C9B4-6E2E-5A29FC37F8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42468" y="5164774"/>
            <a:ext cx="3039820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</p:spTree>
    <p:extLst>
      <p:ext uri="{BB962C8B-B14F-4D97-AF65-F5344CB8AC3E}">
        <p14:creationId xmlns:p14="http://schemas.microsoft.com/office/powerpoint/2010/main" val="3067629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nk and white background&#10;&#10;Description automatically generated">
            <a:extLst>
              <a:ext uri="{FF2B5EF4-FFF2-40B4-BE49-F238E27FC236}">
                <a16:creationId xmlns:a16="http://schemas.microsoft.com/office/drawing/2014/main" id="{29CFFB76-C44B-5ED1-7D8F-E511738627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45" y="93945"/>
            <a:ext cx="12004110" cy="6670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9722C-401F-66B9-45A9-75642EF5BE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8583" y="5665220"/>
            <a:ext cx="5288777" cy="6126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</p:spTree>
    <p:extLst>
      <p:ext uri="{BB962C8B-B14F-4D97-AF65-F5344CB8AC3E}">
        <p14:creationId xmlns:p14="http://schemas.microsoft.com/office/powerpoint/2010/main" val="485412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and blue background&#10;&#10;Description automatically generated">
            <a:extLst>
              <a:ext uri="{FF2B5EF4-FFF2-40B4-BE49-F238E27FC236}">
                <a16:creationId xmlns:a16="http://schemas.microsoft.com/office/drawing/2014/main" id="{40845500-E281-16A7-B614-FFF855040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1884" y="0"/>
            <a:ext cx="6090116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46A34F8-391B-8275-AE4D-E7E42936D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653" y="4797200"/>
            <a:ext cx="3047855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CFB295FE-37F4-4644-5E9F-2098402948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65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C06E0A-D5D1-13EF-0B59-2220FBE9E8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653" y="5164774"/>
            <a:ext cx="3047855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F3E51C9-1BAC-3E8E-BFDB-2F3534CAF9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3" y="842898"/>
            <a:ext cx="9956751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19" name="Text Placeholder 90">
            <a:extLst>
              <a:ext uri="{FF2B5EF4-FFF2-40B4-BE49-F238E27FC236}">
                <a16:creationId xmlns:a16="http://schemas.microsoft.com/office/drawing/2014/main" id="{B2DCAE0E-A4EA-6302-5A34-C54B69BE65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652" y="1380110"/>
            <a:ext cx="9956752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7109D8-4959-0889-2D8F-25539C9A6B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21" name="Slide Number Placeholder 17">
            <a:extLst>
              <a:ext uri="{FF2B5EF4-FFF2-40B4-BE49-F238E27FC236}">
                <a16:creationId xmlns:a16="http://schemas.microsoft.com/office/drawing/2014/main" id="{81193866-F763-7B42-7B72-EC6A9EF39C9E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A86628E-AC5E-4BE2-A571-316317C0DE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385F84F-92F1-CD00-9BB8-10A4DFB292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81703" y="4797200"/>
            <a:ext cx="3047855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28" name="Rounded Rectangle 35">
            <a:extLst>
              <a:ext uri="{FF2B5EF4-FFF2-40B4-BE49-F238E27FC236}">
                <a16:creationId xmlns:a16="http://schemas.microsoft.com/office/drawing/2014/main" id="{96A53B6D-7943-5BBC-01C1-AB21BAD097D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8504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E98E462E-38BE-135E-CF98-15460E1478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1703" y="5164774"/>
            <a:ext cx="3047855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56911518-6D5C-F57F-33AA-414E65C9D5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42468" y="4797200"/>
            <a:ext cx="3039820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31" name="Rounded Rectangle 35">
            <a:extLst>
              <a:ext uri="{FF2B5EF4-FFF2-40B4-BE49-F238E27FC236}">
                <a16:creationId xmlns:a16="http://schemas.microsoft.com/office/drawing/2014/main" id="{E44F83C8-1D50-9AB6-84EB-411DB611EA9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3443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4F57E8E1-0BC8-9BBC-32E6-C595A43AA8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42468" y="5164774"/>
            <a:ext cx="3039820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</p:spTree>
    <p:extLst>
      <p:ext uri="{BB962C8B-B14F-4D97-AF65-F5344CB8AC3E}">
        <p14:creationId xmlns:p14="http://schemas.microsoft.com/office/powerpoint/2010/main" val="82383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1.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and blue background&#10;&#10;Description automatically generated">
            <a:extLst>
              <a:ext uri="{FF2B5EF4-FFF2-40B4-BE49-F238E27FC236}">
                <a16:creationId xmlns:a16="http://schemas.microsoft.com/office/drawing/2014/main" id="{40845500-E281-16A7-B614-FFF855040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1884" y="0"/>
            <a:ext cx="6090116" cy="6858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E46A34F8-391B-8275-AE4D-E7E42936D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653" y="4797200"/>
            <a:ext cx="3047855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accent3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CFB295FE-37F4-4644-5E9F-2098402948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65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C06E0A-D5D1-13EF-0B59-2220FBE9E8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653" y="5164774"/>
            <a:ext cx="3047855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F3E51C9-1BAC-3E8E-BFDB-2F3534CAF9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3" y="842898"/>
            <a:ext cx="9956751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19" name="Text Placeholder 90">
            <a:extLst>
              <a:ext uri="{FF2B5EF4-FFF2-40B4-BE49-F238E27FC236}">
                <a16:creationId xmlns:a16="http://schemas.microsoft.com/office/drawing/2014/main" id="{B2DCAE0E-A4EA-6302-5A34-C54B69BE65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652" y="1380110"/>
            <a:ext cx="9956752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  <p:sp>
        <p:nvSpPr>
          <p:cNvPr id="21" name="Slide Number Placeholder 17">
            <a:extLst>
              <a:ext uri="{FF2B5EF4-FFF2-40B4-BE49-F238E27FC236}">
                <a16:creationId xmlns:a16="http://schemas.microsoft.com/office/drawing/2014/main" id="{81193866-F763-7B42-7B72-EC6A9EF39C9E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385F84F-92F1-CD00-9BB8-10A4DFB292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81703" y="4797200"/>
            <a:ext cx="3047855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accent3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28" name="Rounded Rectangle 35">
            <a:extLst>
              <a:ext uri="{FF2B5EF4-FFF2-40B4-BE49-F238E27FC236}">
                <a16:creationId xmlns:a16="http://schemas.microsoft.com/office/drawing/2014/main" id="{96A53B6D-7943-5BBC-01C1-AB21BAD097D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8504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E98E462E-38BE-135E-CF98-15460E1478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1703" y="5164774"/>
            <a:ext cx="3047855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56911518-6D5C-F57F-33AA-414E65C9D5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42468" y="4797200"/>
            <a:ext cx="3039820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accent3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31" name="Rounded Rectangle 35">
            <a:extLst>
              <a:ext uri="{FF2B5EF4-FFF2-40B4-BE49-F238E27FC236}">
                <a16:creationId xmlns:a16="http://schemas.microsoft.com/office/drawing/2014/main" id="{E44F83C8-1D50-9AB6-84EB-411DB611EA9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3443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4F57E8E1-0BC8-9BBC-32E6-C595A43AA8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42468" y="5164774"/>
            <a:ext cx="3039820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B28CE9-1CA0-FB71-4A7B-E22965902D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9C853D-2C1F-807E-3A06-D37AC2E601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3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and grey background&#10;&#10;Description automatically generated">
            <a:extLst>
              <a:ext uri="{FF2B5EF4-FFF2-40B4-BE49-F238E27FC236}">
                <a16:creationId xmlns:a16="http://schemas.microsoft.com/office/drawing/2014/main" id="{35FF8DCC-CF64-A140-7633-8923E30AD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337"/>
          <a:stretch/>
        </p:blipFill>
        <p:spPr>
          <a:xfrm>
            <a:off x="10078948" y="15986"/>
            <a:ext cx="2113052" cy="6864626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DC926C3-8FBE-27F5-AD16-0EB78370C1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653" y="4797200"/>
            <a:ext cx="3047855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EB74A949-E580-3918-86C5-34AAB282BD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65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3C96900-DF5E-A8E4-DB30-71EDA6CEAC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653" y="5164774"/>
            <a:ext cx="3047855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3369E30-93A5-D938-4305-4C1D5C4F7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3" y="842898"/>
            <a:ext cx="9956751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31" name="Text Placeholder 90">
            <a:extLst>
              <a:ext uri="{FF2B5EF4-FFF2-40B4-BE49-F238E27FC236}">
                <a16:creationId xmlns:a16="http://schemas.microsoft.com/office/drawing/2014/main" id="{55AA4CF0-635C-23B5-7EB7-9A8473BA6C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652" y="1380110"/>
            <a:ext cx="9956752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03B5A56-CD5A-5EFA-2C11-3504D84AD9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33" name="Slide Number Placeholder 17">
            <a:extLst>
              <a:ext uri="{FF2B5EF4-FFF2-40B4-BE49-F238E27FC236}">
                <a16:creationId xmlns:a16="http://schemas.microsoft.com/office/drawing/2014/main" id="{E0B91CE0-B88A-6DE6-C8B3-11F3BFE2F0DB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8810493-FBE4-9EBD-30CB-7A7183C30F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E0050D1-16DB-359A-EF34-9C1BDED787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81703" y="4797200"/>
            <a:ext cx="3047855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39" name="Rounded Rectangle 35">
            <a:extLst>
              <a:ext uri="{FF2B5EF4-FFF2-40B4-BE49-F238E27FC236}">
                <a16:creationId xmlns:a16="http://schemas.microsoft.com/office/drawing/2014/main" id="{FAFA2D70-2335-C6AE-6D91-BCD7C834ED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8504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623F4252-F8E0-32CA-6DC4-E32151D9AB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1703" y="5164774"/>
            <a:ext cx="3047855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1DD7008E-826E-4108-6DD1-49353CC0AA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42468" y="4797200"/>
            <a:ext cx="3039820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42" name="Rounded Rectangle 35">
            <a:extLst>
              <a:ext uri="{FF2B5EF4-FFF2-40B4-BE49-F238E27FC236}">
                <a16:creationId xmlns:a16="http://schemas.microsoft.com/office/drawing/2014/main" id="{AAC259E9-4271-1FE9-B71F-73327E3A26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034433" y="1731252"/>
            <a:ext cx="3047855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B7A2B43D-1C40-9C94-680C-DEA22733EB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42468" y="5164774"/>
            <a:ext cx="3039820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</p:spTree>
    <p:extLst>
      <p:ext uri="{BB962C8B-B14F-4D97-AF65-F5344CB8AC3E}">
        <p14:creationId xmlns:p14="http://schemas.microsoft.com/office/powerpoint/2010/main" val="3100243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ack screen with a black background&#10;&#10;Description automatically generated">
            <a:extLst>
              <a:ext uri="{FF2B5EF4-FFF2-40B4-BE49-F238E27FC236}">
                <a16:creationId xmlns:a16="http://schemas.microsoft.com/office/drawing/2014/main" id="{94B8542B-451B-8E5E-F988-878FC96464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611761" y="-5505"/>
            <a:ext cx="4580238" cy="1752439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B8B212C-0DC6-5041-0812-5A4A9271F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653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8" name="Rounded Rectangle 35">
            <a:extLst>
              <a:ext uri="{FF2B5EF4-FFF2-40B4-BE49-F238E27FC236}">
                <a16:creationId xmlns:a16="http://schemas.microsoft.com/office/drawing/2014/main" id="{BA45773B-0486-09F4-4761-27F13E3666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653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19" name="Rounded Rectangle 35">
            <a:extLst>
              <a:ext uri="{FF2B5EF4-FFF2-40B4-BE49-F238E27FC236}">
                <a16:creationId xmlns:a16="http://schemas.microsoft.com/office/drawing/2014/main" id="{15DDB24F-35B1-700C-D924-905157B94F1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20115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0" name="Rounded Rectangle 35">
            <a:extLst>
              <a:ext uri="{FF2B5EF4-FFF2-40B4-BE49-F238E27FC236}">
                <a16:creationId xmlns:a16="http://schemas.microsoft.com/office/drawing/2014/main" id="{A0E5051D-D115-1F73-02E9-77D56505D68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04578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5" name="Rounded Rectangle 35">
            <a:extLst>
              <a:ext uri="{FF2B5EF4-FFF2-40B4-BE49-F238E27FC236}">
                <a16:creationId xmlns:a16="http://schemas.microsoft.com/office/drawing/2014/main" id="{21994870-0850-5B03-DA00-1DD42268DE1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89040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9DC2B20-A785-3FD9-298E-59FF19FED8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653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1349CB25-92EB-3EBB-BE66-AC85D8E769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7889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3999F44F-5DED-547D-2428-7E49683B44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7889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C754AB2E-3378-0C5D-DC2C-DC760A2221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0124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00B37A10-F185-3046-41B0-651605A23C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00124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8F191396-474C-737B-A2E4-7853F99FA5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82360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F9DE17C-B9A2-5447-4F37-43AD27B21E4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2360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D0E1F2C-94D6-BD5D-9BDC-C9E0D3E4F5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3" y="842898"/>
            <a:ext cx="9956751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34" name="Text Placeholder 90">
            <a:extLst>
              <a:ext uri="{FF2B5EF4-FFF2-40B4-BE49-F238E27FC236}">
                <a16:creationId xmlns:a16="http://schemas.microsoft.com/office/drawing/2014/main" id="{0C8D72A5-808B-0418-FE88-B31F059941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652" y="1380110"/>
            <a:ext cx="9956752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D6DADB7-C4E8-B4A1-0ADE-CB549EB44C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36" name="Slide Number Placeholder 17">
            <a:extLst>
              <a:ext uri="{FF2B5EF4-FFF2-40B4-BE49-F238E27FC236}">
                <a16:creationId xmlns:a16="http://schemas.microsoft.com/office/drawing/2014/main" id="{C781146D-9756-22C4-00BF-F36F575B1B78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7A8468E-7075-14F4-CBAD-ACB214713B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03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and yellow background&#10;&#10;Description automatically generated">
            <a:extLst>
              <a:ext uri="{FF2B5EF4-FFF2-40B4-BE49-F238E27FC236}">
                <a16:creationId xmlns:a16="http://schemas.microsoft.com/office/drawing/2014/main" id="{18B346A3-442D-B960-2BDA-B6AEBD5556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621353" y="-1550"/>
            <a:ext cx="4580239" cy="1752439"/>
          </a:xfrm>
          <a:prstGeom prst="rect">
            <a:avLst/>
          </a:prstGeom>
        </p:spPr>
      </p:pic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9E3B11E9-E6CC-7682-A007-733BBA94B8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653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40" name="Rounded Rectangle 35">
            <a:extLst>
              <a:ext uri="{FF2B5EF4-FFF2-40B4-BE49-F238E27FC236}">
                <a16:creationId xmlns:a16="http://schemas.microsoft.com/office/drawing/2014/main" id="{C374E2A6-4E0F-812B-77EE-2F792DDFB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653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41" name="Rounded Rectangle 35">
            <a:extLst>
              <a:ext uri="{FF2B5EF4-FFF2-40B4-BE49-F238E27FC236}">
                <a16:creationId xmlns:a16="http://schemas.microsoft.com/office/drawing/2014/main" id="{F515D9C6-7A5D-7AF5-765F-25EBCDD644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20115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42" name="Rounded Rectangle 35">
            <a:extLst>
              <a:ext uri="{FF2B5EF4-FFF2-40B4-BE49-F238E27FC236}">
                <a16:creationId xmlns:a16="http://schemas.microsoft.com/office/drawing/2014/main" id="{61892DB3-1B85-DF26-3CD6-BFAD37BB16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04578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43" name="Rounded Rectangle 35">
            <a:extLst>
              <a:ext uri="{FF2B5EF4-FFF2-40B4-BE49-F238E27FC236}">
                <a16:creationId xmlns:a16="http://schemas.microsoft.com/office/drawing/2014/main" id="{C1D267C8-7668-3C4C-49E4-213FEBF16F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89040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E23CC930-3F21-7BBE-C1A8-45B198F93E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653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DBD1755C-C26A-3FD9-052A-0335500E13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7889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8F8A4BF8-3FE0-9A73-571C-B0585360597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7889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CCB487E1-9960-409C-0BEA-CBCB7E5634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0124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D894857A-972E-0FD4-E72E-D1D88C3D3F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00124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697AB3B9-15FF-1BCC-9F63-B15168FA37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82360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F64F8691-63CB-89D7-99E5-B84452D28E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2360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192B9DA4-0188-D263-DE75-D9C8FF168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3" y="842898"/>
            <a:ext cx="9956751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52" name="Text Placeholder 90">
            <a:extLst>
              <a:ext uri="{FF2B5EF4-FFF2-40B4-BE49-F238E27FC236}">
                <a16:creationId xmlns:a16="http://schemas.microsoft.com/office/drawing/2014/main" id="{F3432415-0C39-91B7-5A86-A0F185C0F9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652" y="1380110"/>
            <a:ext cx="9956752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2A99D71-060B-D1C5-20BB-4DFE31F831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54" name="Slide Number Placeholder 17">
            <a:extLst>
              <a:ext uri="{FF2B5EF4-FFF2-40B4-BE49-F238E27FC236}">
                <a16:creationId xmlns:a16="http://schemas.microsoft.com/office/drawing/2014/main" id="{4AADA2E0-1F59-697B-72C0-72877873A8D8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41B96FF-9BFE-BA1E-304F-243805FA42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81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ack and white photo of a blue sky&#10;&#10;Description automatically generated">
            <a:extLst>
              <a:ext uri="{FF2B5EF4-FFF2-40B4-BE49-F238E27FC236}">
                <a16:creationId xmlns:a16="http://schemas.microsoft.com/office/drawing/2014/main" id="{5D6CBB13-39B7-B48D-5E0C-97BD62A932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631694" y="0"/>
            <a:ext cx="4580239" cy="1752439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FBE1659-4E72-60BE-A05D-0811CF57FE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653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8" name="Rounded Rectangle 35">
            <a:extLst>
              <a:ext uri="{FF2B5EF4-FFF2-40B4-BE49-F238E27FC236}">
                <a16:creationId xmlns:a16="http://schemas.microsoft.com/office/drawing/2014/main" id="{EB3D6A90-CAFB-3D34-DC4A-79FA19801F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653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19" name="Rounded Rectangle 35">
            <a:extLst>
              <a:ext uri="{FF2B5EF4-FFF2-40B4-BE49-F238E27FC236}">
                <a16:creationId xmlns:a16="http://schemas.microsoft.com/office/drawing/2014/main" id="{67D6813C-6FCD-5098-EE9D-0EEFA5CB6A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20115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1" name="Rounded Rectangle 35">
            <a:extLst>
              <a:ext uri="{FF2B5EF4-FFF2-40B4-BE49-F238E27FC236}">
                <a16:creationId xmlns:a16="http://schemas.microsoft.com/office/drawing/2014/main" id="{6907AC54-75E9-343E-1509-3BE25716753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04578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5" name="Rounded Rectangle 35">
            <a:extLst>
              <a:ext uri="{FF2B5EF4-FFF2-40B4-BE49-F238E27FC236}">
                <a16:creationId xmlns:a16="http://schemas.microsoft.com/office/drawing/2014/main" id="{C6262BCF-8000-6F0B-337F-CF1B8CD463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89040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2B86CED-2488-511C-971A-32FBA5D6F0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653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F2DDB19-31AA-1B2B-CC21-B3C545E57C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7889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91CE4ABE-3811-5470-5B27-6E4AC4F378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7889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7A57B11A-7D68-F052-98F7-586021ECF5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0124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EC85854-803F-D6BC-9792-C826423AB6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00124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FAC3C486-6B38-0B20-B057-7ACA63E1E8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82360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580A32D9-5A6A-34FC-3310-8A3D1DE6D5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2360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77660B2-2ADA-B2AD-A371-8D76ED5E6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3" y="842898"/>
            <a:ext cx="9956751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34" name="Text Placeholder 90">
            <a:extLst>
              <a:ext uri="{FF2B5EF4-FFF2-40B4-BE49-F238E27FC236}">
                <a16:creationId xmlns:a16="http://schemas.microsoft.com/office/drawing/2014/main" id="{590FEBD2-2690-4589-5CFA-B12AF6C10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652" y="1380110"/>
            <a:ext cx="9956752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F51DDFE-215E-5BF1-5368-1A9E6E0B5A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36" name="Slide Number Placeholder 17">
            <a:extLst>
              <a:ext uri="{FF2B5EF4-FFF2-40B4-BE49-F238E27FC236}">
                <a16:creationId xmlns:a16="http://schemas.microsoft.com/office/drawing/2014/main" id="{B62599D7-31B0-4619-E269-652CBD8FAF1A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2D9D1E4-16AC-53A5-16A5-45FDD083D5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1.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BFA314C-C1D6-7855-38DA-E184FE156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653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6" name="Rounded Rectangle 35">
            <a:extLst>
              <a:ext uri="{FF2B5EF4-FFF2-40B4-BE49-F238E27FC236}">
                <a16:creationId xmlns:a16="http://schemas.microsoft.com/office/drawing/2014/main" id="{7BE2CBDE-D8BB-74CD-9097-710584D89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653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7" name="Rounded Rectangle 35">
            <a:extLst>
              <a:ext uri="{FF2B5EF4-FFF2-40B4-BE49-F238E27FC236}">
                <a16:creationId xmlns:a16="http://schemas.microsoft.com/office/drawing/2014/main" id="{2118161D-0AF1-E9F7-C09E-845D8868085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20115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C7D83F74-3414-0EC4-801C-CF77A0B1E7A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04578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76D2364D-B6C0-9D3C-F11F-B3CAD12A9E1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89040" y="1731252"/>
            <a:ext cx="2733991" cy="2922942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B0CF18C-361D-CA4D-FEA4-9822E3FE56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5653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FFD30F2-A81B-6778-93A2-31535BE202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7889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A4703D5-19D3-220C-EBE2-FC3EC5E82C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7889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7624DBD-B2F3-C223-40E4-5C1301AD29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0124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1B339A2-C4DE-0C62-5117-52C8E687DC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00124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EC93DFF-3BED-9A0A-42E4-206087CC35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82360" y="4797200"/>
            <a:ext cx="2740671" cy="344531"/>
          </a:xfrm>
          <a:noFill/>
        </p:spPr>
        <p:txBody>
          <a:bodyPr lIns="144000" anchor="ctr" anchorCtr="0">
            <a:normAutofit/>
          </a:bodyPr>
          <a:lstStyle>
            <a:lvl1pPr marL="0" indent="0">
              <a:buFontTx/>
              <a:buNone/>
              <a:defRPr sz="1300" b="1" cap="all" baseline="0">
                <a:solidFill>
                  <a:schemeClr val="tx2"/>
                </a:solidFill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headline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F2FB76B-5F90-6F43-130C-AD68E13AAD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2360" y="5164774"/>
            <a:ext cx="2740671" cy="5993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 cap="all" baseline="0">
                <a:solidFill>
                  <a:schemeClr val="bg1"/>
                </a:solidFill>
              </a:defRPr>
            </a:lvl2pPr>
            <a:lvl3pPr>
              <a:defRPr sz="1350" cap="all" baseline="0">
                <a:solidFill>
                  <a:schemeClr val="bg1"/>
                </a:solidFill>
              </a:defRPr>
            </a:lvl3pPr>
            <a:lvl4pPr>
              <a:defRPr sz="1350" cap="all" baseline="0">
                <a:solidFill>
                  <a:schemeClr val="bg1"/>
                </a:solidFill>
              </a:defRPr>
            </a:lvl4pPr>
            <a:lvl5pPr>
              <a:defRPr sz="135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is simply dummy text of the printing and typesetting industry.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5D9D08C-B345-79EA-46E2-45327284E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653" y="842898"/>
            <a:ext cx="9956751" cy="510697"/>
          </a:xfrm>
        </p:spPr>
        <p:txBody>
          <a:bodyPr anchor="b" anchorCtr="0"/>
          <a:lstStyle>
            <a:lvl1pPr algn="l">
              <a:defRPr sz="27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</a:p>
        </p:txBody>
      </p:sp>
      <p:sp>
        <p:nvSpPr>
          <p:cNvPr id="24" name="Text Placeholder 90">
            <a:extLst>
              <a:ext uri="{FF2B5EF4-FFF2-40B4-BE49-F238E27FC236}">
                <a16:creationId xmlns:a16="http://schemas.microsoft.com/office/drawing/2014/main" id="{2087A5C3-4390-F230-CE45-250169049A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652" y="1380110"/>
            <a:ext cx="9956752" cy="280526"/>
          </a:xfrm>
        </p:spPr>
        <p:txBody>
          <a:bodyPr wrap="square">
            <a:spAutoFit/>
          </a:bodyPr>
          <a:lstStyle>
            <a:lvl1pPr marL="0" indent="0" algn="l">
              <a:buNone/>
              <a:defRPr sz="1350" b="1" i="0" cap="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Place subtitle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188E7-FC70-9344-3167-E0E0DF76C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6F02F9FA-1CFC-A4A5-7BBA-F6E68ECA9D34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D23091-36CD-18B8-07E2-B554DC4A3F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pic>
        <p:nvPicPr>
          <p:cNvPr id="19" name="Picture 18" descr="A black and orange rectangle&#10;&#10;Description automatically generated">
            <a:extLst>
              <a:ext uri="{FF2B5EF4-FFF2-40B4-BE49-F238E27FC236}">
                <a16:creationId xmlns:a16="http://schemas.microsoft.com/office/drawing/2014/main" id="{1D739E0E-282B-34F6-6047-F5FC0B7E2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0189"/>
          <a:stretch/>
        </p:blipFill>
        <p:spPr>
          <a:xfrm rot="10800000">
            <a:off x="6369933" y="0"/>
            <a:ext cx="5842000" cy="130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68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363432-127C-D65F-F011-3786CF1E3C58}"/>
              </a:ext>
            </a:extLst>
          </p:cNvPr>
          <p:cNvSpPr/>
          <p:nvPr userDrawn="1"/>
        </p:nvSpPr>
        <p:spPr>
          <a:xfrm>
            <a:off x="0" y="-4478"/>
            <a:ext cx="395206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E87324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FC6E8C-D646-FD93-CC34-28F432CAEB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227" y="1123805"/>
            <a:ext cx="2860546" cy="50536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292E044-818B-FEC6-B4AF-1A5496FA5D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8350" y="1123805"/>
            <a:ext cx="5815013" cy="50536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/>
            </a:lvl2pPr>
          </a:lstStyle>
          <a:p>
            <a:pPr lvl="0"/>
            <a:r>
              <a:rPr lang="en-US" err="1"/>
              <a:t>Bulletpoint</a:t>
            </a:r>
            <a:r>
              <a:rPr lang="en-US"/>
              <a:t> copy in Gotham</a:t>
            </a:r>
          </a:p>
          <a:p>
            <a:pPr lvl="0"/>
            <a:r>
              <a:rPr lang="en-US"/>
              <a:t>Font Size 12 pt or larger for specific callouts</a:t>
            </a:r>
          </a:p>
          <a:p>
            <a:pPr lvl="0"/>
            <a:r>
              <a:rPr lang="en-US"/>
              <a:t>If you want to highlight a bullet, try Gotham Bold and one of the Deckers Colors in the color palette section of PowerPoint. </a:t>
            </a:r>
          </a:p>
          <a:p>
            <a:pPr lvl="0"/>
            <a:r>
              <a:rPr lang="en-US"/>
              <a:t>Line spacing should be set to 1.5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69D244-3CF5-3BFD-53E1-B51A34C0F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96FDD5-DA38-02AF-0333-A6E4F0767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C916E40C-1463-4D99-6EE1-99A6A8245FCC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83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363432-127C-D65F-F011-3786CF1E3C58}"/>
              </a:ext>
            </a:extLst>
          </p:cNvPr>
          <p:cNvSpPr/>
          <p:nvPr userDrawn="1"/>
        </p:nvSpPr>
        <p:spPr>
          <a:xfrm>
            <a:off x="0" y="-4478"/>
            <a:ext cx="3952068" cy="6858000"/>
          </a:xfrm>
          <a:prstGeom prst="rect">
            <a:avLst/>
          </a:prstGeom>
          <a:solidFill>
            <a:srgbClr val="438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FC6E8C-D646-FD93-CC34-28F432CAEB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227" y="1123805"/>
            <a:ext cx="2860546" cy="50536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292E044-818B-FEC6-B4AF-1A5496FA5D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8350" y="1123805"/>
            <a:ext cx="5815013" cy="50536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/>
            </a:lvl2pPr>
          </a:lstStyle>
          <a:p>
            <a:pPr lvl="0"/>
            <a:r>
              <a:rPr lang="en-US" err="1"/>
              <a:t>Bulletpoint</a:t>
            </a:r>
            <a:r>
              <a:rPr lang="en-US"/>
              <a:t> copy in Gotham</a:t>
            </a:r>
          </a:p>
          <a:p>
            <a:pPr lvl="0"/>
            <a:r>
              <a:rPr lang="en-US"/>
              <a:t>Font Size 12 pt or larger for specific callouts</a:t>
            </a:r>
          </a:p>
          <a:p>
            <a:pPr lvl="0"/>
            <a:r>
              <a:rPr lang="en-US"/>
              <a:t>If you want to highlight a bullet, try Gotham Bold and one of the Deckers Colors in the color palette section of PowerPoint. </a:t>
            </a:r>
          </a:p>
          <a:p>
            <a:pPr lvl="0"/>
            <a:r>
              <a:rPr lang="en-US"/>
              <a:t>Line spacing should be set to 1.5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69D244-3CF5-3BFD-53E1-B51A34C0F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96FDD5-DA38-02AF-0333-A6E4F0767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C916E40C-1463-4D99-6EE1-99A6A8245FCC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24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DDB14D-2C20-2716-05CB-7C580576F4A8}"/>
              </a:ext>
            </a:extLst>
          </p:cNvPr>
          <p:cNvSpPr/>
          <p:nvPr userDrawn="1"/>
        </p:nvSpPr>
        <p:spPr>
          <a:xfrm>
            <a:off x="1" y="826910"/>
            <a:ext cx="6242262" cy="6031089"/>
          </a:xfrm>
          <a:prstGeom prst="rect">
            <a:avLst/>
          </a:prstGeom>
          <a:solidFill>
            <a:srgbClr val="FFF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826910"/>
          </a:xfrm>
          <a:prstGeom prst="rect">
            <a:avLst/>
          </a:prstGeom>
          <a:solidFill>
            <a:srgbClr val="428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C1DC37-FA51-DA48-8528-93B82DF2F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09F3E-5507-C834-D4A7-B49DB20836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8" name="Slide Number Placeholder 17">
            <a:extLst>
              <a:ext uri="{FF2B5EF4-FFF2-40B4-BE49-F238E27FC236}">
                <a16:creationId xmlns:a16="http://schemas.microsoft.com/office/drawing/2014/main" id="{56104437-3C7D-A4EE-A9F1-E8B450CE5919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5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y striped background&#10;&#10;Description automatically generated">
            <a:extLst>
              <a:ext uri="{FF2B5EF4-FFF2-40B4-BE49-F238E27FC236}">
                <a16:creationId xmlns:a16="http://schemas.microsoft.com/office/drawing/2014/main" id="{89ADFECB-DD95-C62D-C755-F34FF24AF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45" y="93945"/>
            <a:ext cx="12004109" cy="6670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9722C-401F-66B9-45A9-75642EF5BE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8583" y="5665220"/>
            <a:ext cx="5288777" cy="6126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</p:spTree>
    <p:extLst>
      <p:ext uri="{BB962C8B-B14F-4D97-AF65-F5344CB8AC3E}">
        <p14:creationId xmlns:p14="http://schemas.microsoft.com/office/powerpoint/2010/main" val="2563158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826910"/>
          </a:xfrm>
          <a:prstGeom prst="rect">
            <a:avLst/>
          </a:prstGeom>
          <a:solidFill>
            <a:srgbClr val="428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603A2-CAB9-0BFF-77A3-485747CC104D}"/>
              </a:ext>
            </a:extLst>
          </p:cNvPr>
          <p:cNvSpPr/>
          <p:nvPr userDrawn="1"/>
        </p:nvSpPr>
        <p:spPr>
          <a:xfrm flipV="1">
            <a:off x="1" y="826910"/>
            <a:ext cx="12192000" cy="2396213"/>
          </a:xfrm>
          <a:prstGeom prst="rect">
            <a:avLst/>
          </a:prstGeom>
          <a:solidFill>
            <a:srgbClr val="FFF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17FBDC-5E97-5239-27CD-2B90F7D69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4C744C-AEC8-0090-BC31-D588B816EE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BC375982-3B9B-915D-99C1-4902ECDD5779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80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A3BD20-40E1-D2CD-C67D-74B51AC31269}"/>
              </a:ext>
            </a:extLst>
          </p:cNvPr>
          <p:cNvSpPr/>
          <p:nvPr userDrawn="1"/>
        </p:nvSpPr>
        <p:spPr>
          <a:xfrm flipV="1">
            <a:off x="1" y="826909"/>
            <a:ext cx="12192000" cy="60310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9D1D5E-334B-C428-7D5F-5E799506F86D}"/>
              </a:ext>
            </a:extLst>
          </p:cNvPr>
          <p:cNvSpPr/>
          <p:nvPr userDrawn="1"/>
        </p:nvSpPr>
        <p:spPr>
          <a:xfrm>
            <a:off x="0" y="0"/>
            <a:ext cx="12192000" cy="826910"/>
          </a:xfrm>
          <a:prstGeom prst="rect">
            <a:avLst/>
          </a:prstGeom>
          <a:solidFill>
            <a:srgbClr val="428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17FBDC-5E97-5239-27CD-2B90F7D69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BC375982-3B9B-915D-99C1-4902ECDD5779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273CC-8CCB-B0C3-44DF-47BC303E6B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93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62A2DA4-97D5-5FC2-AD72-F0B422704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17FBDC-5E97-5239-27CD-2B90F7D69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BC375982-3B9B-915D-99C1-4902ECDD5779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jdelijke aanduiding voor tekst 16">
            <a:extLst>
              <a:ext uri="{FF2B5EF4-FFF2-40B4-BE49-F238E27FC236}">
                <a16:creationId xmlns:a16="http://schemas.microsoft.com/office/drawing/2014/main" id="{F41AE8E6-9F51-65FF-28D5-6E1B461E8687}"/>
              </a:ext>
            </a:extLst>
          </p:cNvPr>
          <p:cNvSpPr txBox="1">
            <a:spLocks/>
          </p:cNvSpPr>
          <p:nvPr userDrawn="1"/>
        </p:nvSpPr>
        <p:spPr>
          <a:xfrm>
            <a:off x="261270" y="6530045"/>
            <a:ext cx="1910080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85731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64"/>
              </a:spcAft>
              <a:buFont typeface="Arial" panose="020B0604020202020204" pitchFamily="34" charset="0"/>
              <a:buNone/>
              <a:defRPr sz="1350" b="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42983" indent="-214327" algn="l" defTabSz="85731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64"/>
              </a:spcAft>
              <a:buFont typeface="Arial" panose="020B0604020202020204" pitchFamily="34" charset="0"/>
              <a:buChar char="•"/>
              <a:defRPr sz="12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638" indent="-214327" algn="l" defTabSz="85731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64"/>
              </a:spcAft>
              <a:buFont typeface="Arial" panose="020B0604020202020204" pitchFamily="34" charset="0"/>
              <a:buChar char="•"/>
              <a:defRPr sz="8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293" indent="-214327" algn="l" defTabSz="85731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64"/>
              </a:spcAft>
              <a:buFont typeface="Arial" panose="020B0604020202020204" pitchFamily="34" charset="0"/>
              <a:buChar char="•"/>
              <a:defRPr sz="7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948" indent="-214327" algn="l" defTabSz="85731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64"/>
              </a:spcAft>
              <a:buFont typeface="Arial" panose="020B0604020202020204" pitchFamily="34" charset="0"/>
              <a:buChar char="•"/>
              <a:defRPr sz="7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603" indent="-214327" algn="l" defTabSz="857311" rtl="0" eaLnBrk="1" latinLnBrk="0" hangingPunct="1">
              <a:lnSpc>
                <a:spcPct val="90000"/>
              </a:lnSpc>
              <a:spcBef>
                <a:spcPts val="468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259" indent="-214327" algn="l" defTabSz="857311" rtl="0" eaLnBrk="1" latinLnBrk="0" hangingPunct="1">
              <a:lnSpc>
                <a:spcPct val="90000"/>
              </a:lnSpc>
              <a:spcBef>
                <a:spcPts val="468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914" indent="-214327" algn="l" defTabSz="857311" rtl="0" eaLnBrk="1" latinLnBrk="0" hangingPunct="1">
              <a:lnSpc>
                <a:spcPct val="90000"/>
              </a:lnSpc>
              <a:spcBef>
                <a:spcPts val="468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569" indent="-214327" algn="l" defTabSz="857311" rtl="0" eaLnBrk="1" latinLnBrk="0" hangingPunct="1">
              <a:lnSpc>
                <a:spcPct val="90000"/>
              </a:lnSpc>
              <a:spcBef>
                <a:spcPts val="468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573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4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273CC-8CCB-B0C3-44DF-47BC303E6B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5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731A73EA-1DD3-8AD7-3BF0-5AE57A390B7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2263" y="826910"/>
            <a:ext cx="5949737" cy="603109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DB14D-2C20-2716-05CB-7C580576F4A8}"/>
              </a:ext>
            </a:extLst>
          </p:cNvPr>
          <p:cNvSpPr/>
          <p:nvPr userDrawn="1"/>
        </p:nvSpPr>
        <p:spPr>
          <a:xfrm>
            <a:off x="1" y="826910"/>
            <a:ext cx="6242262" cy="6031089"/>
          </a:xfrm>
          <a:prstGeom prst="rect">
            <a:avLst/>
          </a:prstGeom>
          <a:solidFill>
            <a:srgbClr val="FFF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D3C7561F-FB94-8A64-B905-ED6684E42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5F762-EAB0-C3DA-5DAF-9200A7F6FA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3A60907-6916-05D0-0212-CAFD636D9D3A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772120-5B69-FE88-A18D-B39BB6A2B4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5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A16A568E-6475-5C5E-AC67-23C7FC9031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2263" y="0"/>
            <a:ext cx="5949737" cy="685800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DB14D-2C20-2716-05CB-7C580576F4A8}"/>
              </a:ext>
            </a:extLst>
          </p:cNvPr>
          <p:cNvSpPr/>
          <p:nvPr userDrawn="1"/>
        </p:nvSpPr>
        <p:spPr>
          <a:xfrm>
            <a:off x="1" y="0"/>
            <a:ext cx="6242262" cy="6857999"/>
          </a:xfrm>
          <a:prstGeom prst="rect">
            <a:avLst/>
          </a:prstGeom>
          <a:solidFill>
            <a:srgbClr val="FFF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9BA74-B071-B236-E9B2-7F3D4F2B66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E40E20B7-4466-569D-B9EE-72A32177E861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93CA3D-4EBB-5CD4-3FF1-2057CE61F7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33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A16A568E-6475-5C5E-AC67-23C7FC9031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2263" y="0"/>
            <a:ext cx="5949737" cy="342900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DB14D-2C20-2716-05CB-7C580576F4A8}"/>
              </a:ext>
            </a:extLst>
          </p:cNvPr>
          <p:cNvSpPr/>
          <p:nvPr userDrawn="1"/>
        </p:nvSpPr>
        <p:spPr>
          <a:xfrm>
            <a:off x="1" y="0"/>
            <a:ext cx="6242262" cy="6857999"/>
          </a:xfrm>
          <a:prstGeom prst="rect">
            <a:avLst/>
          </a:prstGeom>
          <a:solidFill>
            <a:srgbClr val="FFF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9BA74-B071-B236-E9B2-7F3D4F2B66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E40E20B7-4466-569D-B9EE-72A32177E861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93CA3D-4EBB-5CD4-3FF1-2057CE61F7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274C2850-AAFA-7306-C909-5B2DF32C422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42263" y="3429000"/>
            <a:ext cx="5949737" cy="342900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4853745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A16A568E-6475-5C5E-AC67-23C7FC9031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2263" y="0"/>
            <a:ext cx="5949737" cy="342900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DB14D-2C20-2716-05CB-7C580576F4A8}"/>
              </a:ext>
            </a:extLst>
          </p:cNvPr>
          <p:cNvSpPr/>
          <p:nvPr userDrawn="1"/>
        </p:nvSpPr>
        <p:spPr>
          <a:xfrm>
            <a:off x="1" y="0"/>
            <a:ext cx="6242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E40E20B7-4466-569D-B9EE-72A32177E861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93CA3D-4EBB-5CD4-3FF1-2057CE61F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274C2850-AAFA-7306-C909-5B2DF32C422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42263" y="3429000"/>
            <a:ext cx="5949737" cy="342900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2F982-D8D3-237E-1DB8-855E7C579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369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A16A568E-6475-5C5E-AC67-23C7FC9031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949737" cy="342900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274C2850-AAFA-7306-C909-5B2DF32C422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3429000"/>
            <a:ext cx="5949737" cy="342900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DB14D-2C20-2716-05CB-7C580576F4A8}"/>
              </a:ext>
            </a:extLst>
          </p:cNvPr>
          <p:cNvSpPr/>
          <p:nvPr userDrawn="1"/>
        </p:nvSpPr>
        <p:spPr>
          <a:xfrm>
            <a:off x="5949738" y="0"/>
            <a:ext cx="6242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9BA74-B071-B236-E9B2-7F3D4F2B66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3D2AA276-1D68-BE3F-2480-3067A582C886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00CB6C-DFC3-0048-4977-C910710618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32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5">
            <a:extLst>
              <a:ext uri="{FF2B5EF4-FFF2-40B4-BE49-F238E27FC236}">
                <a16:creationId xmlns:a16="http://schemas.microsoft.com/office/drawing/2014/main" id="{A16A568E-6475-5C5E-AC67-23C7FC9031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949737" cy="342900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274C2850-AAFA-7306-C909-5B2DF32C422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3429000"/>
            <a:ext cx="5949737" cy="342900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DB14D-2C20-2716-05CB-7C580576F4A8}"/>
              </a:ext>
            </a:extLst>
          </p:cNvPr>
          <p:cNvSpPr/>
          <p:nvPr userDrawn="1"/>
        </p:nvSpPr>
        <p:spPr>
          <a:xfrm>
            <a:off x="5949738" y="0"/>
            <a:ext cx="6242262" cy="6857999"/>
          </a:xfrm>
          <a:prstGeom prst="rect">
            <a:avLst/>
          </a:prstGeom>
          <a:solidFill>
            <a:srgbClr val="FFF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9BA74-B071-B236-E9B2-7F3D4F2B66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6E2A9D-5718-94C9-7A7C-1468A9DA17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BA6A8C87-D02D-D996-A155-CE626A1C0994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47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35">
            <a:extLst>
              <a:ext uri="{FF2B5EF4-FFF2-40B4-BE49-F238E27FC236}">
                <a16:creationId xmlns:a16="http://schemas.microsoft.com/office/drawing/2014/main" id="{98D21FF3-DFF8-B91A-7A44-E5CD2ECC649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826910"/>
            <a:ext cx="5949737" cy="603109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DB14D-2C20-2716-05CB-7C580576F4A8}"/>
              </a:ext>
            </a:extLst>
          </p:cNvPr>
          <p:cNvSpPr/>
          <p:nvPr userDrawn="1"/>
        </p:nvSpPr>
        <p:spPr>
          <a:xfrm>
            <a:off x="5949738" y="826910"/>
            <a:ext cx="6242262" cy="6031089"/>
          </a:xfrm>
          <a:prstGeom prst="rect">
            <a:avLst/>
          </a:prstGeom>
          <a:solidFill>
            <a:srgbClr val="FFF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Title 12">
            <a:extLst>
              <a:ext uri="{FF2B5EF4-FFF2-40B4-BE49-F238E27FC236}">
                <a16:creationId xmlns:a16="http://schemas.microsoft.com/office/drawing/2014/main" id="{D3C7561F-FB94-8A64-B905-ED6684E42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76816"/>
            <a:ext cx="12192000" cy="457200"/>
          </a:xfrm>
        </p:spPr>
        <p:txBody>
          <a:bodyPr>
            <a:noAutofit/>
          </a:bodyPr>
          <a:lstStyle>
            <a:lvl1pPr algn="ctr">
              <a:defRPr sz="2000" b="1" i="0">
                <a:latin typeface="Arial Black" panose="020B0604020202020204" pitchFamily="34" charset="0"/>
              </a:defRPr>
            </a:lvl1pPr>
          </a:lstStyle>
          <a:p>
            <a:r>
              <a:rPr lang="en-US"/>
              <a:t>CLICK TO EDIT SLIDE TITLE HERE — FONT SIZE 20PT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5F762-EAB0-C3DA-5DAF-9200A7F6FA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1270" y="260351"/>
            <a:ext cx="366783" cy="273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8C1555-4F39-FE3B-A7B0-65A0A7671B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918F800-36DC-4036-2EED-BCECF0E466C7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0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0E2F628-603D-A720-DBA5-189A398EA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1218"/>
          <a:stretch/>
        </p:blipFill>
        <p:spPr>
          <a:xfrm>
            <a:off x="93944" y="93945"/>
            <a:ext cx="12004109" cy="6670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9722C-401F-66B9-45A9-75642EF5BE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8583" y="5665220"/>
            <a:ext cx="5288777" cy="6126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</p:spTree>
    <p:extLst>
      <p:ext uri="{BB962C8B-B14F-4D97-AF65-F5344CB8AC3E}">
        <p14:creationId xmlns:p14="http://schemas.microsoft.com/office/powerpoint/2010/main" val="1431532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35">
            <a:extLst>
              <a:ext uri="{FF2B5EF4-FFF2-40B4-BE49-F238E27FC236}">
                <a16:creationId xmlns:a16="http://schemas.microsoft.com/office/drawing/2014/main" id="{1CFE6771-53CC-15C5-F0F1-4BCFB86C88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949737" cy="6858000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DB14D-2C20-2716-05CB-7C580576F4A8}"/>
              </a:ext>
            </a:extLst>
          </p:cNvPr>
          <p:cNvSpPr/>
          <p:nvPr userDrawn="1"/>
        </p:nvSpPr>
        <p:spPr>
          <a:xfrm>
            <a:off x="5949738" y="0"/>
            <a:ext cx="6242262" cy="6857999"/>
          </a:xfrm>
          <a:prstGeom prst="rect">
            <a:avLst/>
          </a:prstGeom>
          <a:solidFill>
            <a:srgbClr val="FFF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0791AB-9576-14E5-9700-625F55290F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099087AB-5728-A8B1-8ED2-F5A5BFFADC8C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60B86A-2F5F-395B-F762-0E232C30C6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1270" y="260351"/>
            <a:ext cx="365760" cy="2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512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5">
            <a:extLst>
              <a:ext uri="{FF2B5EF4-FFF2-40B4-BE49-F238E27FC236}">
                <a16:creationId xmlns:a16="http://schemas.microsoft.com/office/drawing/2014/main" id="{8CB81B63-B2CF-0755-B050-A7B8568B9F5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-64384"/>
            <a:ext cx="12192000" cy="6916595"/>
          </a:xfrm>
          <a:prstGeom prst="roundRect">
            <a:avLst>
              <a:gd name="adj" fmla="val 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tIns="216000" anchor="t" anchorCtr="0">
            <a:noAutofit/>
          </a:bodyPr>
          <a:lstStyle>
            <a:lvl1pPr marL="0" indent="0" algn="ctr"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Place image here</a:t>
            </a:r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E9B5E329-883F-C300-ECCB-9FF337971BAB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185AD1-1C47-B6F7-98C3-86180FDEC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44" y="6428388"/>
            <a:ext cx="614891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5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40C461-98D0-AD3E-DD8E-D7B9E3242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B4CABF91-301C-B555-44B7-D25F471C2920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0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40C461-98D0-AD3E-DD8E-D7B9E3242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B4CABF91-301C-B555-44B7-D25F471C2920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8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571845-346D-18CA-B0FD-F97663F4BB12}"/>
              </a:ext>
            </a:extLst>
          </p:cNvPr>
          <p:cNvSpPr/>
          <p:nvPr userDrawn="1"/>
        </p:nvSpPr>
        <p:spPr>
          <a:xfrm>
            <a:off x="0" y="0"/>
            <a:ext cx="7814930" cy="6857999"/>
          </a:xfrm>
          <a:prstGeom prst="rect">
            <a:avLst/>
          </a:prstGeom>
          <a:solidFill>
            <a:srgbClr val="FFF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0BEA1D-151E-00CD-A398-B977208C6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9994" y="6424891"/>
            <a:ext cx="627955" cy="168089"/>
          </a:xfrm>
          <a:prstGeom prst="rect">
            <a:avLst/>
          </a:prstGeom>
        </p:spPr>
      </p:pic>
      <p:sp>
        <p:nvSpPr>
          <p:cNvPr id="3" name="Slide Number Placeholder 17">
            <a:extLst>
              <a:ext uri="{FF2B5EF4-FFF2-40B4-BE49-F238E27FC236}">
                <a16:creationId xmlns:a16="http://schemas.microsoft.com/office/drawing/2014/main" id="{7BE79905-B0FB-3F45-EDCA-1D736992BA26}"/>
              </a:ext>
            </a:extLst>
          </p:cNvPr>
          <p:cNvSpPr txBox="1">
            <a:spLocks/>
          </p:cNvSpPr>
          <p:nvPr userDrawn="1"/>
        </p:nvSpPr>
        <p:spPr>
          <a:xfrm>
            <a:off x="10424333" y="6502836"/>
            <a:ext cx="396240" cy="92333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9B3A485-3E4C-41F9-8CEF-7981065CB3BC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38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024" y="1129932"/>
            <a:ext cx="10086975" cy="778381"/>
          </a:xfrm>
        </p:spPr>
        <p:txBody>
          <a:bodyPr/>
          <a:lstStyle>
            <a:lvl1pPr>
              <a:lnSpc>
                <a:spcPct val="9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1548" y="1484245"/>
            <a:ext cx="7553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83941-D527-6841-99D2-2A81C9D5A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DB66-D305-C247-844B-DB54EEFA27A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EC0F23-6DD3-F441-AD64-D215C224554F}"/>
              </a:ext>
            </a:extLst>
          </p:cNvPr>
          <p:cNvCxnSpPr>
            <a:cxnSpLocks/>
          </p:cNvCxnSpPr>
          <p:nvPr userDrawn="1"/>
        </p:nvCxnSpPr>
        <p:spPr>
          <a:xfrm>
            <a:off x="0" y="6546630"/>
            <a:ext cx="12192000" cy="0"/>
          </a:xfrm>
          <a:prstGeom prst="line">
            <a:avLst/>
          </a:prstGeom>
          <a:ln w="31750">
            <a:solidFill>
              <a:srgbClr val="E873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CCDCD96-ECB2-5B47-A883-8F8DF8CC71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43024" y="376500"/>
            <a:ext cx="1469750" cy="279483"/>
          </a:xfrm>
          <a:solidFill>
            <a:srgbClr val="7CA6BB"/>
          </a:solidFill>
        </p:spPr>
        <p:txBody>
          <a:bodyPr wrap="square">
            <a:normAutofit/>
          </a:bodyPr>
          <a:lstStyle>
            <a:lvl1pPr algn="ctr">
              <a:defRPr sz="1000" b="1" i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6818809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1A41-C853-CAB7-67F9-F03488EAF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rmAutofit/>
          </a:bodyPr>
          <a:lstStyle>
            <a:lvl1pPr>
              <a:defRPr sz="4000" b="1" i="0">
                <a:solidFill>
                  <a:srgbClr val="021F60"/>
                </a:solidFill>
                <a:latin typeface="Futura PT Bold" panose="020B05020202040203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E8257-5EDC-8973-5656-A726AA3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solidFill>
                  <a:srgbClr val="021F60"/>
                </a:solidFill>
                <a:latin typeface="Futura PT Book" panose="020B0502020204020303" pitchFamily="34" charset="77"/>
              </a:defRPr>
            </a:lvl1pPr>
            <a:lvl2pPr>
              <a:defRPr sz="1600" b="0" i="0">
                <a:solidFill>
                  <a:srgbClr val="021F60"/>
                </a:solidFill>
                <a:latin typeface="Futura PT Book" panose="020B0502020204020303" pitchFamily="34" charset="77"/>
              </a:defRPr>
            </a:lvl2pPr>
            <a:lvl3pPr>
              <a:defRPr sz="1600" b="0" i="0">
                <a:solidFill>
                  <a:srgbClr val="021F60"/>
                </a:solidFill>
                <a:latin typeface="Futura PT Book" panose="020B0502020204020303" pitchFamily="34" charset="77"/>
              </a:defRPr>
            </a:lvl3pPr>
            <a:lvl4pPr>
              <a:defRPr sz="1600" b="0" i="0">
                <a:solidFill>
                  <a:srgbClr val="021F60"/>
                </a:solidFill>
                <a:latin typeface="Futura PT Book" panose="020B0502020204020303" pitchFamily="34" charset="77"/>
              </a:defRPr>
            </a:lvl4pPr>
            <a:lvl5pPr>
              <a:defRPr sz="1600" b="0" i="0">
                <a:solidFill>
                  <a:srgbClr val="021F60"/>
                </a:solidFill>
                <a:latin typeface="Futura PT Book" panose="020B05020202040203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6717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8FF3C58-E4E1-ED40-B287-C436EE8AA6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1" cy="6510528"/>
          </a:xfrm>
          <a:pattFill prst="pct5">
            <a:fgClr>
              <a:schemeClr val="bg2"/>
            </a:fgClr>
            <a:bgClr>
              <a:schemeClr val="bg1"/>
            </a:bgClr>
          </a:pattFill>
        </p:spPr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F199C21-2D4A-AD4C-C663-4D43801BE7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9359" y="2993782"/>
            <a:ext cx="4286249" cy="307777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2000" b="1" i="0" kern="1200" dirty="0">
                <a:solidFill>
                  <a:srgbClr val="002060"/>
                </a:solidFill>
                <a:latin typeface="Kumbh Sans" pitchFamily="2" charset="77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2DA21990-D079-D8EE-9ACA-C3B7F2B182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59360" y="1230439"/>
            <a:ext cx="4286250" cy="1600200"/>
          </a:xfrm>
        </p:spPr>
        <p:txBody>
          <a:bodyPr lIns="0" anchor="b">
            <a:normAutofit/>
          </a:bodyPr>
          <a:lstStyle>
            <a:lvl1pPr marL="0" indent="0">
              <a:lnSpc>
                <a:spcPct val="80000"/>
              </a:lnSpc>
              <a:buNone/>
              <a:defRPr lang="en-US" sz="4400" b="1" i="0" kern="1200" dirty="0">
                <a:solidFill>
                  <a:srgbClr val="002060"/>
                </a:solidFill>
                <a:latin typeface="Kumbh Sans Black" pitchFamily="2" charset="77"/>
                <a:ea typeface="Kumbh Sans Black" pitchFamily="2" charset="77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/>
              <a:t>Add Title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19DB6D7-BDF1-F041-A331-41571BC648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59359" y="3493277"/>
            <a:ext cx="4286249" cy="2363919"/>
          </a:xfrm>
        </p:spPr>
        <p:txBody>
          <a:bodyPr lIns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en-US" sz="1200" b="1" i="0" kern="1200" dirty="0">
                <a:solidFill>
                  <a:srgbClr val="002060"/>
                </a:solidFill>
                <a:latin typeface="Kumbh Sans" pitchFamily="2" charset="77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110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914400" y="213043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Arial"/>
              <a:buNone/>
              <a:defRPr sz="78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>
            <a:lvl1pPr marR="0" lvl="0" algn="ctr">
              <a:spcBef>
                <a:spcPts val="1147"/>
              </a:spcBef>
              <a:spcAft>
                <a:spcPts val="0"/>
              </a:spcAft>
              <a:buClr>
                <a:srgbClr val="8B8C8E"/>
              </a:buClr>
              <a:buSzPts val="4300"/>
              <a:buFont typeface="Arial"/>
              <a:buNone/>
              <a:defRPr sz="5733" b="0" i="0" u="none" strike="noStrike" cap="none">
                <a:solidFill>
                  <a:srgbClr val="8B8C8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spcBef>
                <a:spcPts val="987"/>
              </a:spcBef>
              <a:spcAft>
                <a:spcPts val="0"/>
              </a:spcAft>
              <a:buClr>
                <a:srgbClr val="8B8C8E"/>
              </a:buClr>
              <a:buSzPts val="3700"/>
              <a:buFont typeface="Arial"/>
              <a:buNone/>
              <a:defRPr sz="4933" b="0" i="0" u="none" strike="noStrike" cap="none">
                <a:solidFill>
                  <a:srgbClr val="8B8C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spcBef>
                <a:spcPts val="853"/>
              </a:spcBef>
              <a:spcAft>
                <a:spcPts val="0"/>
              </a:spcAft>
              <a:buClr>
                <a:srgbClr val="8B8C8E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8B8C8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spcBef>
                <a:spcPts val="720"/>
              </a:spcBef>
              <a:spcAft>
                <a:spcPts val="0"/>
              </a:spcAft>
              <a:buClr>
                <a:srgbClr val="8B8C8E"/>
              </a:buClr>
              <a:buSzPts val="2700"/>
              <a:buFont typeface="Arial"/>
              <a:buNone/>
              <a:defRPr sz="3600" b="0" i="0" u="none" strike="noStrike" cap="none">
                <a:solidFill>
                  <a:srgbClr val="8B8C8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spcBef>
                <a:spcPts val="720"/>
              </a:spcBef>
              <a:spcAft>
                <a:spcPts val="0"/>
              </a:spcAft>
              <a:buClr>
                <a:srgbClr val="8B8C8E"/>
              </a:buClr>
              <a:buSzPts val="2700"/>
              <a:buFont typeface="Arial"/>
              <a:buNone/>
              <a:defRPr sz="3600" b="0" i="0" u="none" strike="noStrike" cap="none">
                <a:solidFill>
                  <a:srgbClr val="8B8C8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spcBef>
                <a:spcPts val="720"/>
              </a:spcBef>
              <a:spcAft>
                <a:spcPts val="0"/>
              </a:spcAft>
              <a:buClr>
                <a:srgbClr val="8B8C8E"/>
              </a:buClr>
              <a:buSzPts val="2700"/>
              <a:buFont typeface="Arial"/>
              <a:buNone/>
              <a:defRPr sz="3600" b="0" i="0" u="none" strike="noStrike" cap="none">
                <a:solidFill>
                  <a:srgbClr val="8B8C8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spcBef>
                <a:spcPts val="720"/>
              </a:spcBef>
              <a:spcAft>
                <a:spcPts val="0"/>
              </a:spcAft>
              <a:buClr>
                <a:srgbClr val="8B8C8E"/>
              </a:buClr>
              <a:buSzPts val="2700"/>
              <a:buFont typeface="Arial"/>
              <a:buNone/>
              <a:defRPr sz="3600" b="0" i="0" u="none" strike="noStrike" cap="none">
                <a:solidFill>
                  <a:srgbClr val="8B8C8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spcBef>
                <a:spcPts val="720"/>
              </a:spcBef>
              <a:spcAft>
                <a:spcPts val="0"/>
              </a:spcAft>
              <a:buClr>
                <a:srgbClr val="8B8C8E"/>
              </a:buClr>
              <a:buSzPts val="2700"/>
              <a:buFont typeface="Arial"/>
              <a:buNone/>
              <a:defRPr sz="3600" b="0" i="0" u="none" strike="noStrike" cap="none">
                <a:solidFill>
                  <a:srgbClr val="8B8C8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spcBef>
                <a:spcPts val="720"/>
              </a:spcBef>
              <a:spcAft>
                <a:spcPts val="0"/>
              </a:spcAft>
              <a:buClr>
                <a:srgbClr val="8B8C8E"/>
              </a:buClr>
              <a:buSzPts val="2700"/>
              <a:buFont typeface="Arial"/>
              <a:buNone/>
              <a:defRPr sz="3600" b="0" i="0" u="none" strike="noStrike" cap="none">
                <a:solidFill>
                  <a:srgbClr val="8B8C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dt" idx="10"/>
          </p:nvPr>
        </p:nvSpPr>
        <p:spPr>
          <a:xfrm>
            <a:off x="115147" y="592286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9238827" y="5740297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34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8CE37-03C4-14AB-0409-F2164E05D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799D8-D42C-9C4E-A3B4-549B811870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8583" y="5665220"/>
            <a:ext cx="5288777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00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601DA6-2AD2-82DC-97AB-F07D874AD8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98583" y="5665220"/>
            <a:ext cx="5288777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8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FCCC2C96-593F-6DB9-4145-482E1DDCF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4EB56-F4B2-4EE4-74BE-6CF789F305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1585" y="1288211"/>
            <a:ext cx="7051063" cy="2432265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buNone/>
              <a:defRPr sz="85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65CF82-9C0C-911F-6D95-347340A610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1963" y="3721100"/>
            <a:ext cx="4629539" cy="850900"/>
          </a:xfrm>
        </p:spPr>
        <p:txBody>
          <a:bodyPr>
            <a:noAutofit/>
          </a:bodyPr>
          <a:lstStyle>
            <a:lvl1pPr marL="0" indent="0">
              <a:buNone/>
              <a:defRPr sz="1700">
                <a:solidFill>
                  <a:schemeClr val="tx1"/>
                </a:solidFill>
              </a:defRPr>
            </a:lvl1pPr>
            <a:lvl2pPr marL="457200" indent="0">
              <a:buNone/>
              <a:defRPr sz="1700">
                <a:solidFill>
                  <a:schemeClr val="bg1"/>
                </a:solidFill>
              </a:defRPr>
            </a:lvl2pPr>
            <a:lvl3pPr marL="914400" indent="0">
              <a:buNone/>
              <a:defRPr sz="1700">
                <a:solidFill>
                  <a:schemeClr val="bg1"/>
                </a:solidFill>
              </a:defRPr>
            </a:lvl3pPr>
            <a:lvl4pPr marL="1371600" indent="0">
              <a:buNone/>
              <a:defRPr sz="1700">
                <a:solidFill>
                  <a:schemeClr val="bg1"/>
                </a:solidFill>
              </a:defRPr>
            </a:lvl4pPr>
            <a:lvl5pPr marL="1828800" indent="0">
              <a:buNone/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</a:t>
            </a:r>
            <a:br>
              <a:rPr lang="en-US"/>
            </a:br>
            <a:r>
              <a:rPr lang="en-US"/>
              <a:t>and/or subtitle info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799D8-D42C-9C4E-A3B4-549B811870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98583" y="5665220"/>
            <a:ext cx="5288777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27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46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2B7EFC-B0B2-2B44-88E1-DB4F586B99A8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0DD2A9-705E-9947-A726-200CE6FDDE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0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4" r:id="rId3"/>
    <p:sldLayoutId id="2147483715" r:id="rId4"/>
    <p:sldLayoutId id="2147483754" r:id="rId5"/>
    <p:sldLayoutId id="2147483716" r:id="rId6"/>
    <p:sldLayoutId id="2147483709" r:id="rId7"/>
    <p:sldLayoutId id="2147483717" r:id="rId8"/>
    <p:sldLayoutId id="2147483718" r:id="rId9"/>
    <p:sldLayoutId id="2147483719" r:id="rId10"/>
    <p:sldLayoutId id="2147483720" r:id="rId11"/>
    <p:sldLayoutId id="2147483762" r:id="rId12"/>
    <p:sldLayoutId id="2147483767" r:id="rId13"/>
    <p:sldLayoutId id="2147483697" r:id="rId14"/>
    <p:sldLayoutId id="2147483748" r:id="rId15"/>
    <p:sldLayoutId id="2147483749" r:id="rId16"/>
    <p:sldLayoutId id="2147483691" r:id="rId17"/>
    <p:sldLayoutId id="2147483702" r:id="rId18"/>
    <p:sldLayoutId id="2147483721" r:id="rId19"/>
    <p:sldLayoutId id="2147483722" r:id="rId20"/>
    <p:sldLayoutId id="2147483696" r:id="rId21"/>
    <p:sldLayoutId id="2147483724" r:id="rId22"/>
    <p:sldLayoutId id="2147483725" r:id="rId23"/>
    <p:sldLayoutId id="2147483727" r:id="rId24"/>
    <p:sldLayoutId id="2147483726" r:id="rId25"/>
    <p:sldLayoutId id="2147483755" r:id="rId26"/>
    <p:sldLayoutId id="2147483729" r:id="rId27"/>
    <p:sldLayoutId id="2147483728" r:id="rId28"/>
    <p:sldLayoutId id="2147483711" r:id="rId29"/>
    <p:sldLayoutId id="2147483751" r:id="rId30"/>
    <p:sldLayoutId id="2147483731" r:id="rId31"/>
    <p:sldLayoutId id="2147483732" r:id="rId32"/>
    <p:sldLayoutId id="2147483730" r:id="rId33"/>
    <p:sldLayoutId id="2147483713" r:id="rId34"/>
    <p:sldLayoutId id="2147483740" r:id="rId35"/>
    <p:sldLayoutId id="2147483741" r:id="rId36"/>
    <p:sldLayoutId id="2147483742" r:id="rId37"/>
    <p:sldLayoutId id="2147483733" r:id="rId38"/>
    <p:sldLayoutId id="2147483736" r:id="rId39"/>
    <p:sldLayoutId id="2147483737" r:id="rId40"/>
    <p:sldLayoutId id="2147483761" r:id="rId41"/>
    <p:sldLayoutId id="2147483738" r:id="rId42"/>
    <p:sldLayoutId id="2147483723" r:id="rId43"/>
    <p:sldLayoutId id="2147483734" r:id="rId44"/>
    <p:sldLayoutId id="2147483735" r:id="rId45"/>
    <p:sldLayoutId id="2147483739" r:id="rId46"/>
    <p:sldLayoutId id="2147483698" r:id="rId47"/>
    <p:sldLayoutId id="2147483753" r:id="rId48"/>
    <p:sldLayoutId id="2147483699" r:id="rId49"/>
    <p:sldLayoutId id="2147483700" r:id="rId50"/>
    <p:sldLayoutId id="2147483752" r:id="rId51"/>
    <p:sldLayoutId id="2147483763" r:id="rId52"/>
    <p:sldLayoutId id="2147483746" r:id="rId53"/>
    <p:sldLayoutId id="2147483710" r:id="rId54"/>
    <p:sldLayoutId id="2147483757" r:id="rId55"/>
    <p:sldLayoutId id="2147483760" r:id="rId56"/>
    <p:sldLayoutId id="2147483758" r:id="rId57"/>
    <p:sldLayoutId id="2147483759" r:id="rId58"/>
    <p:sldLayoutId id="2147483706" r:id="rId59"/>
    <p:sldLayoutId id="2147483747" r:id="rId60"/>
    <p:sldLayoutId id="2147483705" r:id="rId61"/>
    <p:sldLayoutId id="2147483756" r:id="rId62"/>
    <p:sldLayoutId id="2147483750" r:id="rId63"/>
    <p:sldLayoutId id="2147483701" r:id="rId64"/>
    <p:sldLayoutId id="2147483764" r:id="rId65"/>
    <p:sldLayoutId id="2147483765" r:id="rId66"/>
    <p:sldLayoutId id="2147483766" r:id="rId67"/>
    <p:sldLayoutId id="2147483768" r:id="rId6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Gotham Bold" pitchFamily="2" charset="0"/>
          <a:ea typeface="+mn-ea"/>
          <a:cs typeface="Gotham Bold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Gotham Bold" pitchFamily="2" charset="0"/>
          <a:ea typeface="+mn-ea"/>
          <a:cs typeface="Gotham Bold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86062F-FB18-0999-1724-E9DA106C4B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914" y="1600200"/>
            <a:ext cx="9036353" cy="3539067"/>
          </a:xfrm>
        </p:spPr>
        <p:txBody>
          <a:bodyPr anchor="ctr">
            <a:normAutofit/>
          </a:bodyPr>
          <a:lstStyle/>
          <a:p>
            <a:r>
              <a:rPr lang="en-US" sz="5400" b="0">
                <a:latin typeface="Arial Black"/>
                <a:cs typeface="Arial"/>
              </a:rPr>
              <a:t>RETAIL REPLENISHMENT OPPORTUNITY </a:t>
            </a:r>
            <a:br>
              <a:rPr lang="en-US" sz="5400" b="0">
                <a:latin typeface="Arial Black"/>
                <a:cs typeface="Arial"/>
              </a:rPr>
            </a:br>
            <a:endParaRPr lang="en-US" sz="3600" b="0">
              <a:latin typeface="Arial Blac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470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7053D3-C63B-CD6F-C9B1-E0E0CC8C7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131" y="210269"/>
            <a:ext cx="7989003" cy="449874"/>
          </a:xfrm>
        </p:spPr>
        <p:txBody>
          <a:bodyPr/>
          <a:lstStyle/>
          <a:p>
            <a:pPr algn="l"/>
            <a:r>
              <a:rPr lang="en-US">
                <a:latin typeface="Arial Black"/>
              </a:rPr>
              <a:t>ESTIMATED VALUE OF 5 DAY REPLENISHMENT 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0DEDD-C456-9F08-58B3-68D1AF822D1B}"/>
              </a:ext>
            </a:extLst>
          </p:cNvPr>
          <p:cNvSpPr txBox="1"/>
          <p:nvPr/>
        </p:nvSpPr>
        <p:spPr>
          <a:xfrm>
            <a:off x="2910469" y="4571999"/>
            <a:ext cx="69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142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Stores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8C3C7-0CE3-9DB8-38B0-5D45BC8A55FA}"/>
              </a:ext>
            </a:extLst>
          </p:cNvPr>
          <p:cNvSpPr txBox="1"/>
          <p:nvPr/>
        </p:nvSpPr>
        <p:spPr>
          <a:xfrm>
            <a:off x="9023490" y="4560846"/>
            <a:ext cx="722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163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Stores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26C20-A83E-5B22-6F38-F7533C26B245}"/>
              </a:ext>
            </a:extLst>
          </p:cNvPr>
          <p:cNvSpPr txBox="1"/>
          <p:nvPr/>
        </p:nvSpPr>
        <p:spPr>
          <a:xfrm>
            <a:off x="4466602" y="3361096"/>
            <a:ext cx="69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69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Stores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1BD97-B77F-0987-E783-DD6AEE7C9260}"/>
              </a:ext>
            </a:extLst>
          </p:cNvPr>
          <p:cNvSpPr txBox="1"/>
          <p:nvPr/>
        </p:nvSpPr>
        <p:spPr>
          <a:xfrm>
            <a:off x="6022733" y="4571998"/>
            <a:ext cx="69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159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Stores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A2FC5A-F01B-174E-EFBB-331B688A6983}"/>
              </a:ext>
            </a:extLst>
          </p:cNvPr>
          <p:cNvSpPr txBox="1"/>
          <p:nvPr/>
        </p:nvSpPr>
        <p:spPr>
          <a:xfrm>
            <a:off x="4466601" y="4571998"/>
            <a:ext cx="69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152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Stores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23BCE-9100-DA66-51EA-3A962C9AC5EC}"/>
              </a:ext>
            </a:extLst>
          </p:cNvPr>
          <p:cNvSpPr txBox="1"/>
          <p:nvPr/>
        </p:nvSpPr>
        <p:spPr>
          <a:xfrm>
            <a:off x="9023490" y="2616558"/>
            <a:ext cx="722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141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Stores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5D80F-DABB-3EB4-2FBD-5B8F102DBEC1}"/>
              </a:ext>
            </a:extLst>
          </p:cNvPr>
          <p:cNvSpPr txBox="1"/>
          <p:nvPr/>
        </p:nvSpPr>
        <p:spPr>
          <a:xfrm>
            <a:off x="7511962" y="2772936"/>
            <a:ext cx="69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120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Stores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AD973-061A-7515-CB29-9AF82D783736}"/>
              </a:ext>
            </a:extLst>
          </p:cNvPr>
          <p:cNvSpPr txBox="1"/>
          <p:nvPr/>
        </p:nvSpPr>
        <p:spPr>
          <a:xfrm>
            <a:off x="6011584" y="3089375"/>
            <a:ext cx="69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94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Stores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30C7D2-8C5A-7BF4-8F38-E84008DBDB5C}"/>
              </a:ext>
            </a:extLst>
          </p:cNvPr>
          <p:cNvSpPr txBox="1"/>
          <p:nvPr/>
        </p:nvSpPr>
        <p:spPr>
          <a:xfrm>
            <a:off x="2910469" y="3498097"/>
            <a:ext cx="69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49</a:t>
            </a: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Stores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B88A83C5-86CE-9BB8-A08B-72E8DB41DEA7}"/>
              </a:ext>
            </a:extLst>
          </p:cNvPr>
          <p:cNvSpPr txBox="1">
            <a:spLocks/>
          </p:cNvSpPr>
          <p:nvPr/>
        </p:nvSpPr>
        <p:spPr>
          <a:xfrm>
            <a:off x="0" y="1176979"/>
            <a:ext cx="2655515" cy="2226666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0">
                <a:solidFill>
                  <a:srgbClr val="A1C5CB"/>
                </a:solidFill>
                <a:latin typeface="Arial Black"/>
                <a:cs typeface="Arial"/>
              </a:rPr>
              <a:t>$10M Annual Revenue</a:t>
            </a:r>
            <a:endParaRPr lang="en-US" sz="3600" b="0">
              <a:solidFill>
                <a:srgbClr val="A1C5CB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52F4C2-EAAA-800E-5E60-24526E11BF60}"/>
              </a:ext>
            </a:extLst>
          </p:cNvPr>
          <p:cNvSpPr txBox="1"/>
          <p:nvPr/>
        </p:nvSpPr>
        <p:spPr>
          <a:xfrm>
            <a:off x="62884" y="3451021"/>
            <a:ext cx="260113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rgbClr val="212121"/>
                </a:solidFill>
                <a:latin typeface="Arial"/>
                <a:cs typeface="Arial"/>
              </a:rPr>
              <a:t>$20M in lost sales avoided from units arriving earlier. 50% reduction for estimated cannibalization</a:t>
            </a:r>
            <a:endParaRPr lang="en-GB" b="0" i="0" u="none" strike="noStrike">
              <a:solidFill>
                <a:srgbClr val="212121"/>
              </a:solidFill>
              <a:effectLst/>
              <a:latin typeface="Arial"/>
              <a:cs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9548A-D97D-9051-9ACA-074964181663}"/>
              </a:ext>
            </a:extLst>
          </p:cNvPr>
          <p:cNvSpPr txBox="1">
            <a:spLocks/>
          </p:cNvSpPr>
          <p:nvPr/>
        </p:nvSpPr>
        <p:spPr>
          <a:xfrm>
            <a:off x="6186872" y="1211582"/>
            <a:ext cx="2769930" cy="2221868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0">
                <a:solidFill>
                  <a:srgbClr val="A1C5CB"/>
                </a:solidFill>
                <a:latin typeface="Arial Black"/>
                <a:cs typeface="Arial"/>
              </a:rPr>
              <a:t>$500k Reduction in Rent</a:t>
            </a:r>
            <a:endParaRPr lang="en-US" sz="3600" b="0">
              <a:solidFill>
                <a:srgbClr val="A1C5CB"/>
              </a:solidFill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3B06637-3643-3C95-1619-792270E99822}"/>
              </a:ext>
            </a:extLst>
          </p:cNvPr>
          <p:cNvSpPr txBox="1">
            <a:spLocks/>
          </p:cNvSpPr>
          <p:nvPr/>
        </p:nvSpPr>
        <p:spPr>
          <a:xfrm>
            <a:off x="2910469" y="1176979"/>
            <a:ext cx="2769930" cy="2265828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0">
                <a:solidFill>
                  <a:srgbClr val="A1C5CB"/>
                </a:solidFill>
                <a:latin typeface="Arial Black"/>
                <a:cs typeface="Arial"/>
              </a:rPr>
              <a:t>$3.4M Reduction in Labor</a:t>
            </a:r>
            <a:endParaRPr lang="en-US" sz="3600" b="0">
              <a:solidFill>
                <a:srgbClr val="A1C5CB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3BB3B9-B6C7-37C6-01D6-E6D5B29BF7D9}"/>
              </a:ext>
            </a:extLst>
          </p:cNvPr>
          <p:cNvSpPr txBox="1"/>
          <p:nvPr/>
        </p:nvSpPr>
        <p:spPr>
          <a:xfrm>
            <a:off x="6271271" y="3421914"/>
            <a:ext cx="26011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rgbClr val="212121"/>
                </a:solidFill>
                <a:latin typeface="Arial"/>
                <a:cs typeface="Arial"/>
              </a:rPr>
              <a:t>Less Inventory will require fewer offsites </a:t>
            </a:r>
            <a:endParaRPr lang="en-GB" b="0" i="0" u="none" strike="noStrike">
              <a:solidFill>
                <a:srgbClr val="212121"/>
              </a:solidFill>
              <a:effectLst/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A759CF-6709-FFE7-0E7E-6A6804653E97}"/>
              </a:ext>
            </a:extLst>
          </p:cNvPr>
          <p:cNvSpPr txBox="1"/>
          <p:nvPr/>
        </p:nvSpPr>
        <p:spPr>
          <a:xfrm>
            <a:off x="2995201" y="3436253"/>
            <a:ext cx="260113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rgbClr val="212121"/>
                </a:solidFill>
                <a:latin typeface="Arial"/>
                <a:cs typeface="Arial"/>
              </a:rPr>
              <a:t>Less inventory will require fewer store task hours</a:t>
            </a:r>
            <a:endParaRPr lang="en-GB" b="0" i="0" u="none" strike="noStrike">
              <a:solidFill>
                <a:srgbClr val="212121"/>
              </a:solidFill>
              <a:effectLst/>
              <a:latin typeface="Arial"/>
              <a:cs typeface="Arial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DBFE5F3-D6D6-DB81-331A-EB549C4780EE}"/>
              </a:ext>
            </a:extLst>
          </p:cNvPr>
          <p:cNvSpPr txBox="1">
            <a:spLocks/>
          </p:cNvSpPr>
          <p:nvPr/>
        </p:nvSpPr>
        <p:spPr>
          <a:xfrm>
            <a:off x="9281531" y="1370060"/>
            <a:ext cx="2769931" cy="2221868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0">
                <a:solidFill>
                  <a:srgbClr val="A1C5CB"/>
                </a:solidFill>
                <a:latin typeface="Arial Black"/>
                <a:cs typeface="Arial"/>
              </a:rPr>
              <a:t>$150k</a:t>
            </a:r>
          </a:p>
          <a:p>
            <a:pPr marL="0" indent="0" algn="ctr">
              <a:buNone/>
            </a:pPr>
            <a:r>
              <a:rPr lang="en-US" sz="3600" b="0">
                <a:solidFill>
                  <a:srgbClr val="A1C5CB"/>
                </a:solidFill>
                <a:latin typeface="Arial Black"/>
                <a:cs typeface="Arial"/>
              </a:rPr>
              <a:t>Shrink Reduction</a:t>
            </a:r>
            <a:endParaRPr lang="en-US" sz="3600" b="0">
              <a:solidFill>
                <a:srgbClr val="A1C5CB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93EEDD-FAD2-5DCD-1F11-D3CD16885E41}"/>
              </a:ext>
            </a:extLst>
          </p:cNvPr>
          <p:cNvSpPr txBox="1"/>
          <p:nvPr/>
        </p:nvSpPr>
        <p:spPr>
          <a:xfrm>
            <a:off x="9365930" y="3403645"/>
            <a:ext cx="26011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rgbClr val="212121"/>
                </a:solidFill>
                <a:latin typeface="Arial"/>
                <a:cs typeface="Arial"/>
              </a:rPr>
              <a:t>10% inventory shrink reduction</a:t>
            </a:r>
            <a:endParaRPr lang="en-GB" b="0" i="0" u="none" strike="noStrike">
              <a:solidFill>
                <a:srgbClr val="212121"/>
              </a:solidFill>
              <a:effectLst/>
              <a:latin typeface="Arial"/>
              <a:cs typeface="Arial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219C546E-DD17-AD16-35CE-2BCFA1296702}"/>
              </a:ext>
            </a:extLst>
          </p:cNvPr>
          <p:cNvSpPr txBox="1">
            <a:spLocks/>
          </p:cNvSpPr>
          <p:nvPr/>
        </p:nvSpPr>
        <p:spPr>
          <a:xfrm>
            <a:off x="3054023" y="5423400"/>
            <a:ext cx="6606495" cy="897277"/>
          </a:xfrm>
          <a:prstGeom prst="rect">
            <a:avLst/>
          </a:prstGeom>
        </p:spPr>
        <p:txBody>
          <a:bodyPr lIns="91440" tIns="45720" rIns="91440" bIns="45720" anchor="ctr" anchorCtr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0">
                <a:solidFill>
                  <a:srgbClr val="A1C5CB"/>
                </a:solidFill>
                <a:latin typeface="Arial Black"/>
                <a:cs typeface="Arial"/>
              </a:rPr>
              <a:t>ESTIMATED VALUE: $14M</a:t>
            </a:r>
            <a:endParaRPr lang="en-US" sz="3600">
              <a:solidFill>
                <a:srgbClr val="A1C5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81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144E0-6E65-1E69-BF7A-BF24EA265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7641B1-BB52-7CFB-73E3-803AC3FB0982}"/>
              </a:ext>
            </a:extLst>
          </p:cNvPr>
          <p:cNvSpPr txBox="1">
            <a:spLocks/>
          </p:cNvSpPr>
          <p:nvPr/>
        </p:nvSpPr>
        <p:spPr>
          <a:xfrm>
            <a:off x="771896" y="237506"/>
            <a:ext cx="11420104" cy="387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b="0">
                <a:latin typeface="Arial Black"/>
              </a:rPr>
              <a:t>NEXT STEPS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89D80-AAF5-E7DD-CB92-48230EBD173E}"/>
              </a:ext>
            </a:extLst>
          </p:cNvPr>
          <p:cNvSpPr txBox="1"/>
          <p:nvPr/>
        </p:nvSpPr>
        <p:spPr>
          <a:xfrm>
            <a:off x="319016" y="1299983"/>
            <a:ext cx="1118097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212121"/>
                </a:solidFill>
                <a:latin typeface="Arial"/>
                <a:cs typeface="Arial"/>
              </a:rPr>
              <a:t>Submit Business Case to D&amp;D In-Take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solidFill>
                <a:srgbClr val="21212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212121"/>
                </a:solidFill>
                <a:latin typeface="Arial"/>
                <a:cs typeface="Arial"/>
              </a:rPr>
              <a:t>Organize/Plan Cross-Functional Workshop</a:t>
            </a:r>
          </a:p>
        </p:txBody>
      </p:sp>
    </p:spTree>
    <p:extLst>
      <p:ext uri="{BB962C8B-B14F-4D97-AF65-F5344CB8AC3E}">
        <p14:creationId xmlns:p14="http://schemas.microsoft.com/office/powerpoint/2010/main" val="38750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096641F-9777-B73B-B7A4-18448BCD1175}"/>
              </a:ext>
            </a:extLst>
          </p:cNvPr>
          <p:cNvSpPr txBox="1">
            <a:spLocks/>
          </p:cNvSpPr>
          <p:nvPr/>
        </p:nvSpPr>
        <p:spPr>
          <a:xfrm>
            <a:off x="3241154" y="2960735"/>
            <a:ext cx="5706274" cy="935589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800" b="0">
                <a:solidFill>
                  <a:schemeClr val="bg1"/>
                </a:solidFill>
                <a:latin typeface="Arial Black"/>
                <a:cs typeface="Arial"/>
              </a:rPr>
              <a:t>APPENDIX</a:t>
            </a:r>
            <a:endParaRPr lang="en-US" sz="6800" b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2880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9144007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7"/>
          <p:cNvPicPr preferRelativeResize="0"/>
          <p:nvPr/>
        </p:nvPicPr>
        <p:blipFill rotWithShape="1">
          <a:blip r:embed="rId4">
            <a:alphaModFix/>
          </a:blip>
          <a:srcRect l="63447"/>
          <a:stretch/>
        </p:blipFill>
        <p:spPr>
          <a:xfrm>
            <a:off x="-812798" y="6261101"/>
            <a:ext cx="3342337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7"/>
          <p:cNvPicPr preferRelativeResize="0"/>
          <p:nvPr/>
        </p:nvPicPr>
        <p:blipFill rotWithShape="1">
          <a:blip r:embed="rId4">
            <a:alphaModFix/>
          </a:blip>
          <a:srcRect r="39492"/>
          <a:stretch/>
        </p:blipFill>
        <p:spPr>
          <a:xfrm>
            <a:off x="2529534" y="6261101"/>
            <a:ext cx="9688439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5801" y="1"/>
            <a:ext cx="3086193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7"/>
          <p:cNvSpPr txBox="1"/>
          <p:nvPr/>
        </p:nvSpPr>
        <p:spPr>
          <a:xfrm>
            <a:off x="520100" y="298200"/>
            <a:ext cx="4092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1600" b="1">
                <a:solidFill>
                  <a:srgbClr val="0088FF"/>
                </a:solidFill>
                <a:latin typeface="Raleway"/>
                <a:ea typeface="Raleway"/>
                <a:cs typeface="Raleway"/>
                <a:sym typeface="Raleway"/>
              </a:rPr>
              <a:t>REPLENISHMENT TIMING BY REGION</a:t>
            </a:r>
            <a:endParaRPr sz="1600" b="1">
              <a:solidFill>
                <a:srgbClr val="0088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Picture 1" descr="A screenshot of a spreadsheet&#10;&#10;AI-generated content may be incorrect.">
            <a:extLst>
              <a:ext uri="{FF2B5EF4-FFF2-40B4-BE49-F238E27FC236}">
                <a16:creationId xmlns:a16="http://schemas.microsoft.com/office/drawing/2014/main" id="{B5A4E03D-26BC-AEC2-C0F7-8D46D173A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97" y="1067774"/>
            <a:ext cx="8616461" cy="47297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9144007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2"/>
          <p:cNvPicPr preferRelativeResize="0"/>
          <p:nvPr/>
        </p:nvPicPr>
        <p:blipFill rotWithShape="1">
          <a:blip r:embed="rId4">
            <a:alphaModFix/>
          </a:blip>
          <a:srcRect l="63447"/>
          <a:stretch/>
        </p:blipFill>
        <p:spPr>
          <a:xfrm>
            <a:off x="-812798" y="6261101"/>
            <a:ext cx="3342337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2"/>
          <p:cNvPicPr preferRelativeResize="0"/>
          <p:nvPr/>
        </p:nvPicPr>
        <p:blipFill rotWithShape="1">
          <a:blip r:embed="rId4">
            <a:alphaModFix/>
          </a:blip>
          <a:srcRect r="39492"/>
          <a:stretch/>
        </p:blipFill>
        <p:spPr>
          <a:xfrm>
            <a:off x="2529534" y="6261101"/>
            <a:ext cx="9688439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5801" y="1"/>
            <a:ext cx="3086193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2"/>
          <p:cNvSpPr txBox="1"/>
          <p:nvPr/>
        </p:nvSpPr>
        <p:spPr>
          <a:xfrm>
            <a:off x="520100" y="298200"/>
            <a:ext cx="4092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0088FF"/>
                </a:solidFill>
                <a:latin typeface="Raleway"/>
                <a:ea typeface="Raleway"/>
                <a:cs typeface="Raleway"/>
                <a:sym typeface="Raleway"/>
              </a:rPr>
              <a:t>REDUCTION IN LOST SALES</a:t>
            </a:r>
            <a:endParaRPr sz="1600" b="1">
              <a:solidFill>
                <a:srgbClr val="0088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9" name="Google Shape;309;p52"/>
          <p:cNvSpPr txBox="1"/>
          <p:nvPr/>
        </p:nvSpPr>
        <p:spPr>
          <a:xfrm>
            <a:off x="520100" y="547167"/>
            <a:ext cx="102604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3200" b="1">
                <a:latin typeface="Raleway"/>
                <a:ea typeface="Raleway"/>
                <a:cs typeface="Raleway"/>
                <a:sym typeface="Raleway"/>
              </a:rPr>
              <a:t>Case study: impact of </a:t>
            </a:r>
            <a:r>
              <a:rPr lang="en" sz="3200" b="1" err="1">
                <a:latin typeface="Raleway"/>
                <a:ea typeface="Raleway"/>
                <a:cs typeface="Raleway"/>
                <a:sym typeface="Raleway"/>
              </a:rPr>
              <a:t>replen</a:t>
            </a:r>
            <a:r>
              <a:rPr lang="en" sz="3200" b="1">
                <a:latin typeface="Raleway"/>
                <a:ea typeface="Raleway"/>
                <a:cs typeface="Raleway"/>
                <a:sym typeface="Raleway"/>
              </a:rPr>
              <a:t> time on lost sales</a:t>
            </a:r>
            <a:endParaRPr sz="32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0" name="Google Shape;31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0500" y="2614185"/>
            <a:ext cx="6781168" cy="30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2"/>
          <p:cNvSpPr txBox="1"/>
          <p:nvPr/>
        </p:nvSpPr>
        <p:spPr>
          <a:xfrm>
            <a:off x="520100" y="1334767"/>
            <a:ext cx="10752800" cy="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 SOLIMAR SLIPPER (1123075-BWHT)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HOKA Flatiron - May 15th 2025</a:t>
            </a:r>
            <a:endParaRPr sz="1600" b="1">
              <a:solidFill>
                <a:srgbClr val="0088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0088FF"/>
                </a:solidFill>
                <a:latin typeface="Raleway"/>
                <a:ea typeface="Raleway"/>
                <a:cs typeface="Raleway"/>
                <a:sym typeface="Raleway"/>
              </a:rPr>
              <a:t>$3.84 per day in lost revenue - </a:t>
            </a:r>
            <a:r>
              <a:rPr lang="en" sz="1600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Based on estimated demand and 50% cannibalization</a:t>
            </a:r>
            <a:endParaRPr sz="1600" i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2" name="Google Shape;312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5051" y="2618633"/>
            <a:ext cx="1869251" cy="18692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52"/>
          <p:cNvCxnSpPr/>
          <p:nvPr/>
        </p:nvCxnSpPr>
        <p:spPr>
          <a:xfrm>
            <a:off x="5338433" y="3247200"/>
            <a:ext cx="0" cy="55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4" name="Google Shape;314;p52"/>
          <p:cNvSpPr txBox="1"/>
          <p:nvPr/>
        </p:nvSpPr>
        <p:spPr>
          <a:xfrm>
            <a:off x="4916633" y="2650400"/>
            <a:ext cx="1698800" cy="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3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May 12th:</a:t>
            </a:r>
            <a:endParaRPr sz="1333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3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Units allocated</a:t>
            </a:r>
            <a:endParaRPr sz="1333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15" name="Google Shape;315;p52"/>
          <p:cNvCxnSpPr/>
          <p:nvPr/>
        </p:nvCxnSpPr>
        <p:spPr>
          <a:xfrm>
            <a:off x="8595333" y="3247200"/>
            <a:ext cx="0" cy="188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6" name="Google Shape;316;p52"/>
          <p:cNvSpPr txBox="1"/>
          <p:nvPr/>
        </p:nvSpPr>
        <p:spPr>
          <a:xfrm>
            <a:off x="7462333" y="2650400"/>
            <a:ext cx="1698800" cy="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3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May 29th:</a:t>
            </a:r>
            <a:endParaRPr sz="1333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333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Units arrive</a:t>
            </a:r>
            <a:endParaRPr sz="1333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9144007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3"/>
          <p:cNvPicPr preferRelativeResize="0"/>
          <p:nvPr/>
        </p:nvPicPr>
        <p:blipFill rotWithShape="1">
          <a:blip r:embed="rId4">
            <a:alphaModFix/>
          </a:blip>
          <a:srcRect l="63447"/>
          <a:stretch/>
        </p:blipFill>
        <p:spPr>
          <a:xfrm>
            <a:off x="-812798" y="6261101"/>
            <a:ext cx="3342337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3"/>
          <p:cNvPicPr preferRelativeResize="0"/>
          <p:nvPr/>
        </p:nvPicPr>
        <p:blipFill rotWithShape="1">
          <a:blip r:embed="rId4">
            <a:alphaModFix/>
          </a:blip>
          <a:srcRect r="39492"/>
          <a:stretch/>
        </p:blipFill>
        <p:spPr>
          <a:xfrm>
            <a:off x="2529534" y="6261101"/>
            <a:ext cx="9688439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5801" y="1"/>
            <a:ext cx="3086193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3"/>
          <p:cNvSpPr txBox="1"/>
          <p:nvPr/>
        </p:nvSpPr>
        <p:spPr>
          <a:xfrm>
            <a:off x="520100" y="298200"/>
            <a:ext cx="4092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0088FF"/>
                </a:solidFill>
                <a:latin typeface="Raleway"/>
                <a:ea typeface="Raleway"/>
                <a:cs typeface="Raleway"/>
                <a:sym typeface="Raleway"/>
              </a:rPr>
              <a:t>REDUCTION IN LOST SALES</a:t>
            </a:r>
            <a:endParaRPr sz="1600" b="1">
              <a:solidFill>
                <a:srgbClr val="0088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6" name="Google Shape;326;p53"/>
          <p:cNvSpPr txBox="1"/>
          <p:nvPr/>
        </p:nvSpPr>
        <p:spPr>
          <a:xfrm>
            <a:off x="520100" y="547167"/>
            <a:ext cx="102604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Raleway"/>
                <a:ea typeface="Raleway"/>
                <a:cs typeface="Raleway"/>
                <a:sym typeface="Raleway"/>
              </a:rPr>
              <a:t>Approach to calculating impact on revenue</a:t>
            </a:r>
            <a:endParaRPr sz="32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7" name="Google Shape;32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701" y="1795200"/>
            <a:ext cx="5560191" cy="25670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8" name="Google Shape;328;p53"/>
          <p:cNvSpPr/>
          <p:nvPr/>
        </p:nvSpPr>
        <p:spPr>
          <a:xfrm rot="5400000">
            <a:off x="6121200" y="3003733"/>
            <a:ext cx="2309200" cy="150000"/>
          </a:xfrm>
          <a:prstGeom prst="triangle">
            <a:avLst>
              <a:gd name="adj" fmla="val 50000"/>
            </a:avLst>
          </a:prstGeom>
          <a:solidFill>
            <a:srgbClr val="B9CB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329" name="Google Shape;32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1701" y="2133201"/>
            <a:ext cx="3211972" cy="189103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911853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9144007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6"/>
          <p:cNvPicPr preferRelativeResize="0"/>
          <p:nvPr/>
        </p:nvPicPr>
        <p:blipFill rotWithShape="1">
          <a:blip r:embed="rId4">
            <a:alphaModFix/>
          </a:blip>
          <a:srcRect l="63447"/>
          <a:stretch/>
        </p:blipFill>
        <p:spPr>
          <a:xfrm>
            <a:off x="-812798" y="6261101"/>
            <a:ext cx="3342337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6"/>
          <p:cNvPicPr preferRelativeResize="0"/>
          <p:nvPr/>
        </p:nvPicPr>
        <p:blipFill rotWithShape="1">
          <a:blip r:embed="rId4">
            <a:alphaModFix/>
          </a:blip>
          <a:srcRect r="39492"/>
          <a:stretch/>
        </p:blipFill>
        <p:spPr>
          <a:xfrm>
            <a:off x="2529534" y="6261101"/>
            <a:ext cx="9688439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5801" y="1"/>
            <a:ext cx="3086193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6"/>
          <p:cNvSpPr txBox="1"/>
          <p:nvPr/>
        </p:nvSpPr>
        <p:spPr>
          <a:xfrm>
            <a:off x="520100" y="298200"/>
            <a:ext cx="4092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0088FF"/>
                </a:solidFill>
                <a:latin typeface="Raleway"/>
                <a:ea typeface="Raleway"/>
                <a:cs typeface="Raleway"/>
                <a:sym typeface="Raleway"/>
              </a:rPr>
              <a:t>REDUCTION IN ON HAND INVENTORY</a:t>
            </a:r>
            <a:endParaRPr sz="1600" b="1">
              <a:solidFill>
                <a:srgbClr val="0088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4" name="Google Shape;364;p56"/>
          <p:cNvSpPr txBox="1"/>
          <p:nvPr/>
        </p:nvSpPr>
        <p:spPr>
          <a:xfrm>
            <a:off x="520100" y="547167"/>
            <a:ext cx="102604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Raleway"/>
                <a:ea typeface="Raleway"/>
                <a:cs typeface="Raleway"/>
                <a:sym typeface="Raleway"/>
              </a:rPr>
              <a:t>Optimizing on hand inventory (“Dynamic WOS”)</a:t>
            </a:r>
            <a:endParaRPr sz="3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5" name="Google Shape;365;p56"/>
          <p:cNvSpPr/>
          <p:nvPr/>
        </p:nvSpPr>
        <p:spPr>
          <a:xfrm>
            <a:off x="589733" y="1818733"/>
            <a:ext cx="6092000" cy="188223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66" name="Google Shape;366;p56"/>
          <p:cNvSpPr txBox="1"/>
          <p:nvPr/>
        </p:nvSpPr>
        <p:spPr>
          <a:xfrm>
            <a:off x="837971" y="1501567"/>
            <a:ext cx="3438800" cy="6236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Safety stock is too high</a:t>
            </a:r>
            <a:endParaRPr sz="2133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7" name="Google Shape;367;p56"/>
          <p:cNvSpPr/>
          <p:nvPr/>
        </p:nvSpPr>
        <p:spPr>
          <a:xfrm>
            <a:off x="589733" y="4018133"/>
            <a:ext cx="6092000" cy="193754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68" name="Google Shape;368;p56"/>
          <p:cNvSpPr txBox="1"/>
          <p:nvPr/>
        </p:nvSpPr>
        <p:spPr>
          <a:xfrm>
            <a:off x="837971" y="3700967"/>
            <a:ext cx="3438800" cy="6236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Safety stock is too low</a:t>
            </a:r>
            <a:endParaRPr sz="2133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9" name="Google Shape;369;p56"/>
          <p:cNvSpPr txBox="1"/>
          <p:nvPr/>
        </p:nvSpPr>
        <p:spPr>
          <a:xfrm>
            <a:off x="837067" y="2034700"/>
            <a:ext cx="6092000" cy="168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rgbClr val="424242"/>
                </a:solidFill>
                <a:latin typeface="Raleway"/>
                <a:ea typeface="Raleway"/>
                <a:cs typeface="Raleway"/>
                <a:sym typeface="Raleway"/>
              </a:rPr>
              <a:t>Excess stock on shelves while the DC sits empty.</a:t>
            </a:r>
            <a:endParaRPr sz="2489">
              <a:solidFill>
                <a:srgbClr val="42424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67">
              <a:solidFill>
                <a:srgbClr val="42424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rgbClr val="424242"/>
                </a:solidFill>
                <a:latin typeface="Raleway"/>
                <a:ea typeface="Raleway"/>
                <a:cs typeface="Raleway"/>
                <a:sym typeface="Raleway"/>
              </a:rPr>
              <a:t>Wasted investment from unsold stock.</a:t>
            </a:r>
            <a:endParaRPr sz="2489">
              <a:solidFill>
                <a:srgbClr val="42424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0" name="Google Shape;370;p56"/>
          <p:cNvSpPr txBox="1"/>
          <p:nvPr/>
        </p:nvSpPr>
        <p:spPr>
          <a:xfrm>
            <a:off x="837065" y="4269933"/>
            <a:ext cx="5886400" cy="168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rgbClr val="424242"/>
                </a:solidFill>
                <a:latin typeface="Raleway"/>
                <a:ea typeface="Raleway"/>
                <a:cs typeface="Raleway"/>
                <a:sym typeface="Raleway"/>
              </a:rPr>
              <a:t>Avoidable mid-season stockouts.</a:t>
            </a:r>
            <a:endParaRPr sz="2489">
              <a:solidFill>
                <a:srgbClr val="42424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67">
              <a:solidFill>
                <a:srgbClr val="42424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>
                <a:solidFill>
                  <a:srgbClr val="424242"/>
                </a:solidFill>
                <a:latin typeface="Raleway"/>
                <a:ea typeface="Raleway"/>
                <a:cs typeface="Raleway"/>
                <a:sym typeface="Raleway"/>
              </a:rPr>
              <a:t>Allocation complexity from low stock levels.</a:t>
            </a:r>
            <a:endParaRPr sz="2489">
              <a:solidFill>
                <a:srgbClr val="42424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1" name="Google Shape;371;p56"/>
          <p:cNvSpPr/>
          <p:nvPr/>
        </p:nvSpPr>
        <p:spPr>
          <a:xfrm>
            <a:off x="7230033" y="1819433"/>
            <a:ext cx="4256000" cy="4592124"/>
          </a:xfrm>
          <a:prstGeom prst="rect">
            <a:avLst/>
          </a:prstGeom>
          <a:noFill/>
          <a:ln w="19050" cap="flat" cmpd="sng">
            <a:solidFill>
              <a:srgbClr val="0088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rgbClr val="0088FF"/>
              </a:solidFill>
            </a:endParaRPr>
          </a:p>
        </p:txBody>
      </p:sp>
      <p:sp>
        <p:nvSpPr>
          <p:cNvPr id="372" name="Google Shape;372;p56"/>
          <p:cNvSpPr txBox="1"/>
          <p:nvPr/>
        </p:nvSpPr>
        <p:spPr>
          <a:xfrm>
            <a:off x="7519633" y="1501567"/>
            <a:ext cx="3352000" cy="6236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 b="1">
                <a:solidFill>
                  <a:srgbClr val="0088FF"/>
                </a:solidFill>
                <a:latin typeface="Raleway"/>
                <a:ea typeface="Raleway"/>
                <a:cs typeface="Raleway"/>
                <a:sym typeface="Raleway"/>
              </a:rPr>
              <a:t>Optimised safety stock</a:t>
            </a:r>
            <a:endParaRPr sz="2133" b="1">
              <a:solidFill>
                <a:srgbClr val="0088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3" name="Google Shape;373;p56"/>
          <p:cNvSpPr txBox="1"/>
          <p:nvPr/>
        </p:nvSpPr>
        <p:spPr>
          <a:xfrm>
            <a:off x="7273033" y="1974767"/>
            <a:ext cx="4091600" cy="445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en" sz="248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Forecasts</a:t>
            </a:r>
            <a:endParaRPr sz="2489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en" sz="248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Forecast accuracy </a:t>
            </a:r>
            <a:endParaRPr sz="2489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</a:pPr>
            <a:r>
              <a:rPr lang="en" sz="248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Store level</a:t>
            </a:r>
            <a:endParaRPr sz="2489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</a:pPr>
            <a:r>
              <a:rPr lang="en" sz="248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System level</a:t>
            </a:r>
            <a:endParaRPr sz="2489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en" sz="248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DC inventory</a:t>
            </a:r>
            <a:endParaRPr sz="2489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en" sz="248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Historical lead times</a:t>
            </a:r>
            <a:endParaRPr sz="2489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en" sz="248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Time until markdown</a:t>
            </a:r>
            <a:endParaRPr sz="2489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lvl="0" indent="-42332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en" sz="248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Real-world constraints</a:t>
            </a:r>
            <a:endParaRPr sz="2489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en" sz="2489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How often allocation decisions are made</a:t>
            </a:r>
            <a:endParaRPr sz="2489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9144007" cy="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7"/>
          <p:cNvPicPr preferRelativeResize="0"/>
          <p:nvPr/>
        </p:nvPicPr>
        <p:blipFill rotWithShape="1">
          <a:blip r:embed="rId4">
            <a:alphaModFix/>
          </a:blip>
          <a:srcRect l="63447"/>
          <a:stretch/>
        </p:blipFill>
        <p:spPr>
          <a:xfrm>
            <a:off x="-812798" y="6261101"/>
            <a:ext cx="3342337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7"/>
          <p:cNvPicPr preferRelativeResize="0"/>
          <p:nvPr/>
        </p:nvPicPr>
        <p:blipFill rotWithShape="1">
          <a:blip r:embed="rId4">
            <a:alphaModFix/>
          </a:blip>
          <a:srcRect r="39492"/>
          <a:stretch/>
        </p:blipFill>
        <p:spPr>
          <a:xfrm>
            <a:off x="2529534" y="6261101"/>
            <a:ext cx="9688439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5801" y="1"/>
            <a:ext cx="3086193" cy="2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7"/>
          <p:cNvSpPr txBox="1"/>
          <p:nvPr/>
        </p:nvSpPr>
        <p:spPr>
          <a:xfrm>
            <a:off x="520100" y="298200"/>
            <a:ext cx="4092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0088FF"/>
                </a:solidFill>
                <a:latin typeface="Raleway"/>
                <a:ea typeface="Raleway"/>
                <a:cs typeface="Raleway"/>
                <a:sym typeface="Raleway"/>
              </a:rPr>
              <a:t>REDUCTION IN ON HAND INVENTORY</a:t>
            </a:r>
            <a:endParaRPr sz="1600" b="1">
              <a:solidFill>
                <a:srgbClr val="0088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p57"/>
          <p:cNvSpPr txBox="1"/>
          <p:nvPr/>
        </p:nvSpPr>
        <p:spPr>
          <a:xfrm>
            <a:off x="520100" y="547167"/>
            <a:ext cx="102604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Raleway"/>
                <a:ea typeface="Raleway"/>
                <a:cs typeface="Raleway"/>
                <a:sym typeface="Raleway"/>
              </a:rPr>
              <a:t>How long it takes to sell all the allocated units:</a:t>
            </a:r>
            <a:endParaRPr sz="3200" b="1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4" name="Google Shape;384;p57"/>
          <p:cNvCxnSpPr/>
          <p:nvPr/>
        </p:nvCxnSpPr>
        <p:spPr>
          <a:xfrm>
            <a:off x="1195900" y="2677867"/>
            <a:ext cx="9428800" cy="0"/>
          </a:xfrm>
          <a:prstGeom prst="straightConnector1">
            <a:avLst/>
          </a:prstGeom>
          <a:noFill/>
          <a:ln w="19050" cap="flat" cmpd="sng">
            <a:solidFill>
              <a:srgbClr val="3264F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5" name="Google Shape;385;p57"/>
          <p:cNvSpPr txBox="1"/>
          <p:nvPr/>
        </p:nvSpPr>
        <p:spPr>
          <a:xfrm>
            <a:off x="2597237" y="1366500"/>
            <a:ext cx="2012400" cy="11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" sz="2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The next </a:t>
            </a:r>
            <a:r>
              <a:rPr lang="en" sz="2000" b="1">
                <a:latin typeface="Raleway"/>
                <a:ea typeface="Raleway"/>
                <a:cs typeface="Raleway"/>
                <a:sym typeface="Raleway"/>
              </a:rPr>
              <a:t>delivery</a:t>
            </a:r>
            <a:r>
              <a:rPr lang="en" sz="2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2000" b="1">
                <a:latin typeface="Raleway"/>
                <a:ea typeface="Raleway"/>
                <a:cs typeface="Raleway"/>
                <a:sym typeface="Raleway"/>
              </a:rPr>
              <a:t>arrives</a:t>
            </a:r>
            <a:endParaRPr sz="2000"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6" name="Google Shape;386;p57"/>
          <p:cNvSpPr txBox="1"/>
          <p:nvPr/>
        </p:nvSpPr>
        <p:spPr>
          <a:xfrm>
            <a:off x="6569179" y="1366500"/>
            <a:ext cx="2012400" cy="11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" sz="2000" b="1">
                <a:latin typeface="Raleway"/>
                <a:ea typeface="Raleway"/>
                <a:cs typeface="Raleway"/>
                <a:sym typeface="Raleway"/>
              </a:rPr>
              <a:t>DC</a:t>
            </a:r>
            <a:r>
              <a:rPr lang="en" sz="2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runs out </a:t>
            </a:r>
            <a:br>
              <a:rPr lang="en" sz="2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2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 inventory</a:t>
            </a:r>
            <a:endParaRPr sz="2000"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7" name="Google Shape;387;p57"/>
          <p:cNvSpPr txBox="1"/>
          <p:nvPr/>
        </p:nvSpPr>
        <p:spPr>
          <a:xfrm>
            <a:off x="8555151" y="1366500"/>
            <a:ext cx="2012400" cy="11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" sz="2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Markdown </a:t>
            </a:r>
            <a:br>
              <a:rPr lang="en" sz="2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2000" b="1">
                <a:latin typeface="Raleway"/>
                <a:ea typeface="Raleway"/>
                <a:cs typeface="Raleway"/>
                <a:sym typeface="Raleway"/>
              </a:rPr>
              <a:t>or new PO</a:t>
            </a:r>
            <a:endParaRPr sz="2000"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8" name="Google Shape;388;p57"/>
          <p:cNvSpPr/>
          <p:nvPr/>
        </p:nvSpPr>
        <p:spPr>
          <a:xfrm>
            <a:off x="3502033" y="2576467"/>
            <a:ext cx="202800" cy="202800"/>
          </a:xfrm>
          <a:prstGeom prst="diamond">
            <a:avLst/>
          </a:prstGeom>
          <a:solidFill>
            <a:srgbClr val="424242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57"/>
          <p:cNvSpPr/>
          <p:nvPr/>
        </p:nvSpPr>
        <p:spPr>
          <a:xfrm>
            <a:off x="7473967" y="2576467"/>
            <a:ext cx="202800" cy="202800"/>
          </a:xfrm>
          <a:prstGeom prst="diamond">
            <a:avLst/>
          </a:prstGeom>
          <a:solidFill>
            <a:srgbClr val="424242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0" name="Google Shape;390;p57"/>
          <p:cNvSpPr/>
          <p:nvPr/>
        </p:nvSpPr>
        <p:spPr>
          <a:xfrm>
            <a:off x="9459933" y="2576467"/>
            <a:ext cx="202800" cy="202800"/>
          </a:xfrm>
          <a:prstGeom prst="diamond">
            <a:avLst/>
          </a:prstGeom>
          <a:solidFill>
            <a:srgbClr val="424242"/>
          </a:solidFill>
          <a:ln w="9525" cap="flat" cmpd="sng">
            <a:solidFill>
              <a:srgbClr val="424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57"/>
          <p:cNvSpPr txBox="1"/>
          <p:nvPr/>
        </p:nvSpPr>
        <p:spPr>
          <a:xfrm>
            <a:off x="8740200" y="3466200"/>
            <a:ext cx="2358000" cy="1656800"/>
          </a:xfrm>
          <a:prstGeom prst="rect">
            <a:avLst/>
          </a:prstGeom>
          <a:noFill/>
          <a:ln w="19050" cap="flat" cmpd="sng">
            <a:solidFill>
              <a:srgbClr val="E33D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Lost sales </a:t>
            </a: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from</a:t>
            </a:r>
            <a:r>
              <a:rPr lang="en" sz="16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over-allocating</a:t>
            </a:r>
            <a:br>
              <a:rPr lang="en" sz="133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" sz="133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133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This stock got trapped on the shelf while it could have sold in another store.</a:t>
            </a:r>
            <a:endParaRPr sz="1333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2" name="Google Shape;392;p57"/>
          <p:cNvSpPr txBox="1"/>
          <p:nvPr/>
        </p:nvSpPr>
        <p:spPr>
          <a:xfrm>
            <a:off x="1194133" y="3466200"/>
            <a:ext cx="2358000" cy="1656800"/>
          </a:xfrm>
          <a:prstGeom prst="rect">
            <a:avLst/>
          </a:prstGeom>
          <a:noFill/>
          <a:ln w="19050" cap="flat" cmpd="sng">
            <a:solidFill>
              <a:srgbClr val="E33D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Lost sales </a:t>
            </a: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from</a:t>
            </a:r>
            <a:r>
              <a:rPr lang="en" sz="16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under</a:t>
            </a:r>
            <a:r>
              <a:rPr lang="en" sz="16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-allocating</a:t>
            </a:r>
            <a:br>
              <a:rPr lang="en" sz="133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" sz="133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1333">
                <a:latin typeface="Raleway"/>
                <a:ea typeface="Raleway"/>
                <a:cs typeface="Raleway"/>
                <a:sym typeface="Raleway"/>
              </a:rPr>
              <a:t>Mid-season stockout </a:t>
            </a:r>
            <a:br>
              <a:rPr lang="en" sz="1333">
                <a:latin typeface="Raleway"/>
                <a:ea typeface="Raleway"/>
                <a:cs typeface="Raleway"/>
                <a:sym typeface="Raleway"/>
              </a:rPr>
            </a:br>
            <a:r>
              <a:rPr lang="en" sz="1333">
                <a:latin typeface="Raleway"/>
                <a:ea typeface="Raleway"/>
                <a:cs typeface="Raleway"/>
                <a:sym typeface="Raleway"/>
              </a:rPr>
              <a:t>while there is inventory </a:t>
            </a:r>
            <a:br>
              <a:rPr lang="en" sz="1333">
                <a:latin typeface="Raleway"/>
                <a:ea typeface="Raleway"/>
                <a:cs typeface="Raleway"/>
                <a:sym typeface="Raleway"/>
              </a:rPr>
            </a:br>
            <a:r>
              <a:rPr lang="en" sz="1333">
                <a:latin typeface="Raleway"/>
                <a:ea typeface="Raleway"/>
                <a:cs typeface="Raleway"/>
                <a:sym typeface="Raleway"/>
              </a:rPr>
              <a:t>in the DC.</a:t>
            </a:r>
            <a:endParaRPr sz="1333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3" name="Google Shape;393;p57"/>
          <p:cNvSpPr txBox="1"/>
          <p:nvPr/>
        </p:nvSpPr>
        <p:spPr>
          <a:xfrm>
            <a:off x="3738000" y="3466200"/>
            <a:ext cx="4801600" cy="1656800"/>
          </a:xfrm>
          <a:prstGeom prst="rect">
            <a:avLst/>
          </a:prstGeom>
          <a:noFill/>
          <a:ln w="19050" cap="flat" cmpd="sng">
            <a:solidFill>
              <a:srgbClr val="07BE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Optimised allocation</a:t>
            </a:r>
            <a:br>
              <a:rPr lang="en" sz="133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" sz="133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n" sz="1333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" sz="1333">
                <a:latin typeface="Raleway"/>
                <a:ea typeface="Raleway"/>
                <a:cs typeface="Raleway"/>
                <a:sym typeface="Raleway"/>
              </a:rPr>
              <a:t>No lost sales were created.</a:t>
            </a:r>
            <a:endParaRPr sz="1333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4" name="Google Shape;394;p57"/>
          <p:cNvSpPr txBox="1"/>
          <p:nvPr/>
        </p:nvSpPr>
        <p:spPr>
          <a:xfrm>
            <a:off x="2597233" y="2774933"/>
            <a:ext cx="2012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(e.g. 2 weeks)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5" name="Google Shape;395;p57"/>
          <p:cNvSpPr txBox="1"/>
          <p:nvPr/>
        </p:nvSpPr>
        <p:spPr>
          <a:xfrm>
            <a:off x="7676767" y="2752551"/>
            <a:ext cx="2012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(e.g. 8 weeks)</a:t>
            </a:r>
            <a:endParaRPr sz="1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6" name="Google Shape;396;p57"/>
          <p:cNvSpPr txBox="1"/>
          <p:nvPr/>
        </p:nvSpPr>
        <p:spPr>
          <a:xfrm>
            <a:off x="3738200" y="5242667"/>
            <a:ext cx="4801600" cy="7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2133"/>
              </a:spcAft>
              <a:buNone/>
            </a:pP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Aim for the mid-point of lead time (e.g. 2 weeks) </a:t>
            </a:r>
            <a:br>
              <a:rPr lang="en" sz="1600">
                <a:latin typeface="Raleway"/>
                <a:ea typeface="Raleway"/>
                <a:cs typeface="Raleway"/>
                <a:sym typeface="Raleway"/>
              </a:rPr>
            </a:br>
            <a:r>
              <a:rPr lang="en" sz="1600">
                <a:latin typeface="Raleway"/>
                <a:ea typeface="Raleway"/>
                <a:cs typeface="Raleway"/>
                <a:sym typeface="Raleway"/>
              </a:rPr>
              <a:t>and markdown or DC WOS (e.g. 8 weeks)</a:t>
            </a:r>
            <a:br>
              <a:rPr lang="en" sz="1600">
                <a:latin typeface="Raleway"/>
                <a:ea typeface="Raleway"/>
                <a:cs typeface="Raleway"/>
                <a:sym typeface="Raleway"/>
              </a:rPr>
            </a:br>
            <a:br>
              <a:rPr lang="en" sz="1600">
                <a:latin typeface="Raleway"/>
                <a:ea typeface="Raleway"/>
                <a:cs typeface="Raleway"/>
                <a:sym typeface="Raleway"/>
              </a:rPr>
            </a:b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=SQRT(2*8) = 4 weeks of supply</a:t>
            </a:r>
            <a:endParaRPr sz="16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6647438-0C96-8EC8-5C9D-030255F9B6EE}"/>
              </a:ext>
            </a:extLst>
          </p:cNvPr>
          <p:cNvSpPr/>
          <p:nvPr/>
        </p:nvSpPr>
        <p:spPr>
          <a:xfrm>
            <a:off x="10546080" y="6144768"/>
            <a:ext cx="1536192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1A5371-228B-DC68-6E16-8DD4A33AEB51}"/>
              </a:ext>
            </a:extLst>
          </p:cNvPr>
          <p:cNvGraphicFramePr>
            <a:graphicFrameLocks noGrp="1"/>
          </p:cNvGraphicFramePr>
          <p:nvPr/>
        </p:nvGraphicFramePr>
        <p:xfrm>
          <a:off x="2343283" y="2471620"/>
          <a:ext cx="9315318" cy="367024"/>
        </p:xfrm>
        <a:graphic>
          <a:graphicData uri="http://schemas.openxmlformats.org/drawingml/2006/table">
            <a:tbl>
              <a:tblPr/>
              <a:tblGrid>
                <a:gridCol w="9315318">
                  <a:extLst>
                    <a:ext uri="{9D8B030D-6E8A-4147-A177-3AD203B41FA5}">
                      <a16:colId xmlns:a16="http://schemas.microsoft.com/office/drawing/2014/main" val="3260572506"/>
                    </a:ext>
                  </a:extLst>
                </a:gridCol>
              </a:tblGrid>
              <a:tr h="367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8573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Create Best-in-Class Retail Experiences for our Consumers and Teams.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687414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3C8F1C27-C0CF-93F2-DE30-28EFFA75F81F}"/>
              </a:ext>
            </a:extLst>
          </p:cNvPr>
          <p:cNvSpPr/>
          <p:nvPr/>
        </p:nvSpPr>
        <p:spPr>
          <a:xfrm>
            <a:off x="130622" y="1586507"/>
            <a:ext cx="2113807" cy="25300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18000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ASPIRATION</a:t>
            </a:r>
            <a:endParaRPr kumimoji="0" lang="en-US" sz="1050" b="1" i="0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North Star</a:t>
            </a:r>
            <a:endParaRPr lang="en-US" sz="800" b="0" i="0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76B262C3-D0ED-8D4E-FA38-8F8752FC6309}"/>
              </a:ext>
            </a:extLst>
          </p:cNvPr>
          <p:cNvGraphicFramePr>
            <a:graphicFrameLocks noGrp="1"/>
          </p:cNvGraphicFramePr>
          <p:nvPr/>
        </p:nvGraphicFramePr>
        <p:xfrm>
          <a:off x="2343281" y="5969524"/>
          <a:ext cx="9315315" cy="561340"/>
        </p:xfrm>
        <a:graphic>
          <a:graphicData uri="http://schemas.openxmlformats.org/drawingml/2006/table">
            <a:tbl>
              <a:tblPr/>
              <a:tblGrid>
                <a:gridCol w="1863063">
                  <a:extLst>
                    <a:ext uri="{9D8B030D-6E8A-4147-A177-3AD203B41FA5}">
                      <a16:colId xmlns:a16="http://schemas.microsoft.com/office/drawing/2014/main" val="78381190"/>
                    </a:ext>
                  </a:extLst>
                </a:gridCol>
                <a:gridCol w="1863063">
                  <a:extLst>
                    <a:ext uri="{9D8B030D-6E8A-4147-A177-3AD203B41FA5}">
                      <a16:colId xmlns:a16="http://schemas.microsoft.com/office/drawing/2014/main" val="3539846673"/>
                    </a:ext>
                  </a:extLst>
                </a:gridCol>
                <a:gridCol w="1863063">
                  <a:extLst>
                    <a:ext uri="{9D8B030D-6E8A-4147-A177-3AD203B41FA5}">
                      <a16:colId xmlns:a16="http://schemas.microsoft.com/office/drawing/2014/main" val="3297965112"/>
                    </a:ext>
                  </a:extLst>
                </a:gridCol>
                <a:gridCol w="1863063">
                  <a:extLst>
                    <a:ext uri="{9D8B030D-6E8A-4147-A177-3AD203B41FA5}">
                      <a16:colId xmlns:a16="http://schemas.microsoft.com/office/drawing/2014/main" val="2155148363"/>
                    </a:ext>
                  </a:extLst>
                </a:gridCol>
                <a:gridCol w="1863063">
                  <a:extLst>
                    <a:ext uri="{9D8B030D-6E8A-4147-A177-3AD203B41FA5}">
                      <a16:colId xmlns:a16="http://schemas.microsoft.com/office/drawing/2014/main" val="3217725745"/>
                    </a:ext>
                  </a:extLst>
                </a:gridCol>
              </a:tblGrid>
              <a:tr h="369011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1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Outstanding Retail + People Leadership​</a:t>
                      </a:r>
                    </a:p>
                  </a:txBody>
                  <a:tcPr marT="91440" marB="91440"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2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Connected Consumer Journey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2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Data-Driven 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2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Insights​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2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Scalable Retail Concepts + Programs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2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Invest in Strategic Relationships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86607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B3BD544-59A1-0AB5-05D9-F518D9CB6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268675"/>
              </p:ext>
            </p:extLst>
          </p:nvPr>
        </p:nvGraphicFramePr>
        <p:xfrm>
          <a:off x="2343278" y="5205178"/>
          <a:ext cx="9315318" cy="665480"/>
        </p:xfrm>
        <a:graphic>
          <a:graphicData uri="http://schemas.openxmlformats.org/drawingml/2006/table">
            <a:tbl>
              <a:tblPr/>
              <a:tblGrid>
                <a:gridCol w="3105335">
                  <a:extLst>
                    <a:ext uri="{9D8B030D-6E8A-4147-A177-3AD203B41FA5}">
                      <a16:colId xmlns:a16="http://schemas.microsoft.com/office/drawing/2014/main" val="3260572506"/>
                    </a:ext>
                  </a:extLst>
                </a:gridCol>
                <a:gridCol w="3097662">
                  <a:extLst>
                    <a:ext uri="{9D8B030D-6E8A-4147-A177-3AD203B41FA5}">
                      <a16:colId xmlns:a16="http://schemas.microsoft.com/office/drawing/2014/main" val="957425169"/>
                    </a:ext>
                  </a:extLst>
                </a:gridCol>
                <a:gridCol w="3112321">
                  <a:extLst>
                    <a:ext uri="{9D8B030D-6E8A-4147-A177-3AD203B41FA5}">
                      <a16:colId xmlns:a16="http://schemas.microsoft.com/office/drawing/2014/main" val="90437897"/>
                    </a:ext>
                  </a:extLst>
                </a:gridCol>
              </a:tblGrid>
              <a:tr h="4666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$750M + 300 Owned Stores by FY29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HALO Impact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utura PT Bold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Elevated Brand Awareness + Consideration in Key Cities​</a:t>
                      </a:r>
                    </a:p>
                  </a:txBody>
                  <a:tcPr marL="45720" marR="4572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Retail NPS Score: 90​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Customer Capture: 31% to 50%​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Employee Turnover / Engagement</a:t>
                      </a:r>
                    </a:p>
                  </a:txBody>
                  <a:tcPr marL="45720" marR="4572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904333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F4135AB-EC34-3FA7-2B9B-BE6140F0678F}"/>
              </a:ext>
            </a:extLst>
          </p:cNvPr>
          <p:cNvGraphicFramePr>
            <a:graphicFrameLocks noGrp="1"/>
          </p:cNvGraphicFramePr>
          <p:nvPr/>
        </p:nvGraphicFramePr>
        <p:xfrm>
          <a:off x="2343283" y="2923934"/>
          <a:ext cx="9315318" cy="568960"/>
        </p:xfrm>
        <a:graphic>
          <a:graphicData uri="http://schemas.openxmlformats.org/drawingml/2006/table">
            <a:tbl>
              <a:tblPr/>
              <a:tblGrid>
                <a:gridCol w="3105106">
                  <a:extLst>
                    <a:ext uri="{9D8B030D-6E8A-4147-A177-3AD203B41FA5}">
                      <a16:colId xmlns:a16="http://schemas.microsoft.com/office/drawing/2014/main" val="1062879089"/>
                    </a:ext>
                  </a:extLst>
                </a:gridCol>
                <a:gridCol w="3105106">
                  <a:extLst>
                    <a:ext uri="{9D8B030D-6E8A-4147-A177-3AD203B41FA5}">
                      <a16:colId xmlns:a16="http://schemas.microsoft.com/office/drawing/2014/main" val="2998821728"/>
                    </a:ext>
                  </a:extLst>
                </a:gridCol>
                <a:gridCol w="3105106">
                  <a:extLst>
                    <a:ext uri="{9D8B030D-6E8A-4147-A177-3AD203B41FA5}">
                      <a16:colId xmlns:a16="http://schemas.microsoft.com/office/drawing/2014/main" val="116696244"/>
                    </a:ext>
                  </a:extLst>
                </a:gridCol>
              </a:tblGrid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8573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EXPAND</a:t>
                      </a:r>
                    </a:p>
                    <a:p>
                      <a:pPr marL="0" marR="0" lvl="0" indent="0" algn="ctr" defTabSz="8573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 Business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1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4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ELEVATE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05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Brand Expression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1B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4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ENGAGE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05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Consumers &amp; Teams</a:t>
                      </a:r>
                    </a:p>
                  </a:txBody>
                  <a:tcPr marT="91440" marB="9144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1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904333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1CEF5581-98A6-2CB4-9D5D-75FEFCCEC639}"/>
              </a:ext>
            </a:extLst>
          </p:cNvPr>
          <p:cNvGraphicFramePr>
            <a:graphicFrameLocks noGrp="1"/>
          </p:cNvGraphicFramePr>
          <p:nvPr/>
        </p:nvGraphicFramePr>
        <p:xfrm>
          <a:off x="2343278" y="3553011"/>
          <a:ext cx="9315318" cy="1562100"/>
        </p:xfrm>
        <a:graphic>
          <a:graphicData uri="http://schemas.openxmlformats.org/drawingml/2006/table">
            <a:tbl>
              <a:tblPr/>
              <a:tblGrid>
                <a:gridCol w="3105106">
                  <a:extLst>
                    <a:ext uri="{9D8B030D-6E8A-4147-A177-3AD203B41FA5}">
                      <a16:colId xmlns:a16="http://schemas.microsoft.com/office/drawing/2014/main" val="1062879089"/>
                    </a:ext>
                  </a:extLst>
                </a:gridCol>
                <a:gridCol w="3105106">
                  <a:extLst>
                    <a:ext uri="{9D8B030D-6E8A-4147-A177-3AD203B41FA5}">
                      <a16:colId xmlns:a16="http://schemas.microsoft.com/office/drawing/2014/main" val="2998821728"/>
                    </a:ext>
                  </a:extLst>
                </a:gridCol>
                <a:gridCol w="3105106">
                  <a:extLst>
                    <a:ext uri="{9D8B030D-6E8A-4147-A177-3AD203B41FA5}">
                      <a16:colId xmlns:a16="http://schemas.microsoft.com/office/drawing/2014/main" val="116696244"/>
                    </a:ext>
                  </a:extLst>
                </a:gridCol>
              </a:tblGrid>
              <a:tr h="11891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Accelerate the Pace and Growth of Stores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Better Insights through Enhanced Analytics and Reporting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Focus on core and emerging category growth and consumer segments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Scale and Enhance Foundational Retail Operations</a:t>
                      </a: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1B4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Develop Scalable Retail Concepts and Playbooks by format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Produce Elevated and Consistent Storytelling and Brand Experiences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Elevate the Consumer Journey with Modern Retail Technology​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Power Brand Presence in Key Cities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1B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Identify and Obsess key Consumer Journeys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Deepen Loyalty and Community ​in Stores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Empower our Store Teams to be Brand Ambassadors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Elevate the Retail Employee Experience</a:t>
                      </a:r>
                    </a:p>
                  </a:txBody>
                  <a:tcPr marT="91440" marB="9144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CD1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904333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EB2ADB84-18E6-3C3F-D637-FB838A4E88EE}"/>
              </a:ext>
            </a:extLst>
          </p:cNvPr>
          <p:cNvSpPr/>
          <p:nvPr/>
        </p:nvSpPr>
        <p:spPr>
          <a:xfrm>
            <a:off x="130629" y="3047509"/>
            <a:ext cx="2113807" cy="43968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18000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MARKETPLACE PRIORITIES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E0CD46-F9C3-8B7A-3D39-77920C7812D8}"/>
              </a:ext>
            </a:extLst>
          </p:cNvPr>
          <p:cNvSpPr/>
          <p:nvPr/>
        </p:nvSpPr>
        <p:spPr>
          <a:xfrm>
            <a:off x="130629" y="3753202"/>
            <a:ext cx="2113807" cy="118918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18000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PRIORITIES</a:t>
            </a:r>
            <a:br>
              <a:rPr kumimoji="0" lang="en-US" sz="10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PLAYBOOK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we’ll win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0E333B-5B84-4F52-4ACC-03A300A976AE}"/>
              </a:ext>
            </a:extLst>
          </p:cNvPr>
          <p:cNvSpPr/>
          <p:nvPr/>
        </p:nvSpPr>
        <p:spPr>
          <a:xfrm>
            <a:off x="130621" y="5278216"/>
            <a:ext cx="2113807" cy="4894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18000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FY29 MEASURES</a:t>
            </a:r>
            <a:br>
              <a:rPr kumimoji="0" lang="en-US" sz="10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0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SUCCESS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success looks like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71F18D-3632-2B6B-991F-FEB4D5E21E13}"/>
              </a:ext>
            </a:extLst>
          </p:cNvPr>
          <p:cNvSpPr/>
          <p:nvPr/>
        </p:nvSpPr>
        <p:spPr>
          <a:xfrm>
            <a:off x="130629" y="6034868"/>
            <a:ext cx="2113807" cy="54864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18000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CAPABILITIES OF FOCUS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we’ll prioritize investment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6F4FE3-08E8-BAEA-0498-C95A6897BD54}"/>
              </a:ext>
            </a:extLst>
          </p:cNvPr>
          <p:cNvGrpSpPr/>
          <p:nvPr/>
        </p:nvGrpSpPr>
        <p:grpSpPr>
          <a:xfrm>
            <a:off x="2343283" y="867717"/>
            <a:ext cx="9315318" cy="1095346"/>
            <a:chOff x="2343283" y="1016001"/>
            <a:chExt cx="9315318" cy="1095346"/>
          </a:xfrm>
        </p:grpSpPr>
        <p:sp>
          <p:nvSpPr>
            <p:cNvPr id="28" name="Triangle 38">
              <a:extLst>
                <a:ext uri="{FF2B5EF4-FFF2-40B4-BE49-F238E27FC236}">
                  <a16:creationId xmlns:a16="http://schemas.microsoft.com/office/drawing/2014/main" id="{55AD0109-1AFD-3A1B-2854-D4981A577B02}"/>
                </a:ext>
              </a:extLst>
            </p:cNvPr>
            <p:cNvSpPr/>
            <p:nvPr/>
          </p:nvSpPr>
          <p:spPr>
            <a:xfrm>
              <a:off x="2343283" y="1016001"/>
              <a:ext cx="9315318" cy="1095346"/>
            </a:xfrm>
            <a:prstGeom prst="triangle">
              <a:avLst>
                <a:gd name="adj" fmla="val 49731"/>
              </a:avLst>
            </a:prstGeom>
            <a:solidFill>
              <a:srgbClr val="43808E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0" rIns="0" bIns="4572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051F6B7-D168-D484-6E58-B14EB84E7B6D}"/>
                </a:ext>
              </a:extLst>
            </p:cNvPr>
            <p:cNvSpPr txBox="1"/>
            <p:nvPr/>
          </p:nvSpPr>
          <p:spPr>
            <a:xfrm>
              <a:off x="4240226" y="1560451"/>
              <a:ext cx="55214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$750M + 300 Owned Stores by FY29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AAF5283-EA13-DF8B-2E78-1C6C52C5CEAD}"/>
              </a:ext>
            </a:extLst>
          </p:cNvPr>
          <p:cNvSpPr/>
          <p:nvPr/>
        </p:nvSpPr>
        <p:spPr>
          <a:xfrm>
            <a:off x="130629" y="2472400"/>
            <a:ext cx="2113807" cy="36702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18000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we exists / Our purpose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0FC89BAB-7057-66EA-15A8-997D4DE6E3FE}"/>
              </a:ext>
            </a:extLst>
          </p:cNvPr>
          <p:cNvSpPr txBox="1">
            <a:spLocks/>
          </p:cNvSpPr>
          <p:nvPr/>
        </p:nvSpPr>
        <p:spPr>
          <a:xfrm>
            <a:off x="771896" y="237506"/>
            <a:ext cx="11420104" cy="387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GLOBAL RETAIL STRATEGY HOUSE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F63B7AE-C5B9-EBE1-39D1-170F364780D4}"/>
              </a:ext>
            </a:extLst>
          </p:cNvPr>
          <p:cNvGraphicFramePr>
            <a:graphicFrameLocks noGrp="1"/>
          </p:cNvGraphicFramePr>
          <p:nvPr/>
        </p:nvGraphicFramePr>
        <p:xfrm>
          <a:off x="2343281" y="2034458"/>
          <a:ext cx="9315318" cy="367024"/>
        </p:xfrm>
        <a:graphic>
          <a:graphicData uri="http://schemas.openxmlformats.org/drawingml/2006/table">
            <a:tbl>
              <a:tblPr/>
              <a:tblGrid>
                <a:gridCol w="9315318">
                  <a:extLst>
                    <a:ext uri="{9D8B030D-6E8A-4147-A177-3AD203B41FA5}">
                      <a16:colId xmlns:a16="http://schemas.microsoft.com/office/drawing/2014/main" val="3260572506"/>
                    </a:ext>
                  </a:extLst>
                </a:gridCol>
              </a:tblGrid>
              <a:tr h="367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8573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</a:rPr>
                        <a:t>Our Stores are the Pinnacle Expression of our Brands IRL.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687414"/>
                  </a:ext>
                </a:extLst>
              </a:tr>
            </a:tbl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4BFD58E8-2EBA-92DD-F28F-B49FC6B3EA97}"/>
              </a:ext>
            </a:extLst>
          </p:cNvPr>
          <p:cNvSpPr/>
          <p:nvPr/>
        </p:nvSpPr>
        <p:spPr>
          <a:xfrm>
            <a:off x="130627" y="2036611"/>
            <a:ext cx="2113807" cy="36702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0" tIns="0" rIns="18000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VISION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Our Goal</a:t>
            </a:r>
            <a:endParaRPr lang="en-US" sz="800" b="0" i="0" u="none" strike="noStrike" kern="0" cap="none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0770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32D68-9D26-7BBA-113A-221E844E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World Map">
            <a:extLst>
              <a:ext uri="{FF2B5EF4-FFF2-40B4-BE49-F238E27FC236}">
                <a16:creationId xmlns:a16="http://schemas.microsoft.com/office/drawing/2014/main" id="{C9662A74-71DF-5709-1DC9-EB666F1CDA13}"/>
              </a:ext>
            </a:extLst>
          </p:cNvPr>
          <p:cNvGrpSpPr/>
          <p:nvPr/>
        </p:nvGrpSpPr>
        <p:grpSpPr>
          <a:xfrm>
            <a:off x="786482" y="1278866"/>
            <a:ext cx="10378439" cy="5063822"/>
            <a:chOff x="399011" y="834814"/>
            <a:chExt cx="8342794" cy="4070611"/>
          </a:xfrm>
          <a:solidFill>
            <a:schemeClr val="bg1">
              <a:lumMod val="85000"/>
            </a:schemeClr>
          </a:solidFill>
        </p:grpSpPr>
        <p:sp>
          <p:nvSpPr>
            <p:cNvPr id="14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A4B4A245-44BB-B56B-7F94-30D23A1D4685}"/>
                </a:ext>
              </a:extLst>
            </p:cNvPr>
            <p:cNvSpPr>
              <a:spLocks/>
            </p:cNvSpPr>
            <p:nvPr/>
          </p:nvSpPr>
          <p:spPr bwMode="gray">
            <a:xfrm>
              <a:off x="4909872" y="3695804"/>
              <a:ext cx="209015" cy="209016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5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D90CCBF7-4D0C-CEB2-0B54-AD69048CD1C6}"/>
                </a:ext>
              </a:extLst>
            </p:cNvPr>
            <p:cNvSpPr>
              <a:spLocks/>
            </p:cNvSpPr>
            <p:nvPr/>
          </p:nvSpPr>
          <p:spPr bwMode="gray">
            <a:xfrm>
              <a:off x="4825375" y="3467518"/>
              <a:ext cx="315746" cy="302405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6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13D63D10-FE87-DE3A-C73A-855389552B56}"/>
                </a:ext>
              </a:extLst>
            </p:cNvPr>
            <p:cNvSpPr>
              <a:spLocks/>
            </p:cNvSpPr>
            <p:nvPr/>
          </p:nvSpPr>
          <p:spPr bwMode="gray">
            <a:xfrm>
              <a:off x="5375336" y="2637386"/>
              <a:ext cx="277203" cy="189744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7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1243E6A7-627A-C3E5-7432-B02A0AAF4151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0679" y="2373523"/>
              <a:ext cx="226803" cy="194192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8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F69AEDA0-D90A-D174-C224-14487F9E440B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8532" y="2226767"/>
              <a:ext cx="16307" cy="35577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21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1DD02AB4-9943-A312-86E0-16D7CEC8AE52}"/>
                </a:ext>
              </a:extLst>
            </p:cNvPr>
            <p:cNvSpPr>
              <a:spLocks/>
            </p:cNvSpPr>
            <p:nvPr/>
          </p:nvSpPr>
          <p:spPr bwMode="gray">
            <a:xfrm>
              <a:off x="5618445" y="1830973"/>
              <a:ext cx="449160" cy="252004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23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F9ABDFE5-6568-6D68-22A5-B9C20F0BE271}"/>
                </a:ext>
              </a:extLst>
            </p:cNvPr>
            <p:cNvSpPr>
              <a:spLocks/>
            </p:cNvSpPr>
            <p:nvPr/>
          </p:nvSpPr>
          <p:spPr bwMode="gray">
            <a:xfrm>
              <a:off x="6940722" y="2503972"/>
              <a:ext cx="229767" cy="452126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24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0CB8246C-6DBA-0B38-EA30-CFE4F330C75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63836" y="2846402"/>
              <a:ext cx="361698" cy="352806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25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1E1AC785-23CC-5809-DE75-636E4F4F76F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99011" y="1107572"/>
              <a:ext cx="1165144" cy="504009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7CD1B4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26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6E799971-2FBF-7EC7-1900-1C6FBF7476D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950" y="1713865"/>
              <a:ext cx="1485337" cy="736743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7CD1B4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27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E622D50C-D666-8FA6-1B58-4340FE747645}"/>
                </a:ext>
              </a:extLst>
            </p:cNvPr>
            <p:cNvSpPr>
              <a:spLocks/>
            </p:cNvSpPr>
            <p:nvPr/>
          </p:nvSpPr>
          <p:spPr bwMode="gray">
            <a:xfrm>
              <a:off x="2745607" y="4139036"/>
              <a:ext cx="139343" cy="145273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28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60313FB4-800F-E513-18F3-E9148285C1A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094566" y="1386258"/>
              <a:ext cx="219391" cy="312783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29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D3E67BAE-6FAF-7AA6-523B-058CAE05A0CF}"/>
                </a:ext>
              </a:extLst>
            </p:cNvPr>
            <p:cNvSpPr>
              <a:spLocks/>
            </p:cNvSpPr>
            <p:nvPr/>
          </p:nvSpPr>
          <p:spPr bwMode="gray">
            <a:xfrm>
              <a:off x="5599173" y="2407618"/>
              <a:ext cx="127484" cy="121556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30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C213037A-583F-3855-10E6-41813BD7730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92763" y="1627887"/>
              <a:ext cx="423959" cy="237181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31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F8AFD62A-D6B6-6E66-997B-F30A8D621F3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034390" y="3090993"/>
              <a:ext cx="148236" cy="174920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32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A310F40C-3859-0033-EDE1-C31DC24ED18B}"/>
                </a:ext>
              </a:extLst>
            </p:cNvPr>
            <p:cNvSpPr>
              <a:spLocks/>
            </p:cNvSpPr>
            <p:nvPr/>
          </p:nvSpPr>
          <p:spPr bwMode="gray">
            <a:xfrm>
              <a:off x="5550255" y="1912504"/>
              <a:ext cx="382452" cy="229770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33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6BC216AE-B595-84FA-0C60-1E865E2CE1F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80223" y="1930291"/>
              <a:ext cx="504007" cy="192709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34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D1C846F5-A3B1-17AA-0BDC-24D4641D0BA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41441" y="2078530"/>
              <a:ext cx="103766" cy="216428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35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86AFEC71-7DAC-A8CF-19D0-52F9820B6541}"/>
                </a:ext>
              </a:extLst>
            </p:cNvPr>
            <p:cNvSpPr>
              <a:spLocks/>
            </p:cNvSpPr>
            <p:nvPr/>
          </p:nvSpPr>
          <p:spPr bwMode="gray">
            <a:xfrm>
              <a:off x="4230944" y="2880496"/>
              <a:ext cx="53365" cy="152686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36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F475C02-E8C7-80C4-AF9F-74749C676E6C}"/>
                </a:ext>
              </a:extLst>
            </p:cNvPr>
            <p:cNvSpPr>
              <a:spLocks/>
            </p:cNvSpPr>
            <p:nvPr/>
          </p:nvSpPr>
          <p:spPr bwMode="gray">
            <a:xfrm>
              <a:off x="6829542" y="2594397"/>
              <a:ext cx="234215" cy="450643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37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7892FFD0-C66F-1B48-631A-99F3102EA08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032907" y="3249609"/>
              <a:ext cx="290545" cy="32908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38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135F7B05-64E1-0801-B502-9FECC5F6138A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7154" y="1967351"/>
              <a:ext cx="209015" cy="131932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39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B9746222-5EC7-BF7F-8490-5159CDEC579E}"/>
                </a:ext>
              </a:extLst>
            </p:cNvPr>
            <p:cNvSpPr>
              <a:spLocks/>
            </p:cNvSpPr>
            <p:nvPr/>
          </p:nvSpPr>
          <p:spPr bwMode="gray">
            <a:xfrm>
              <a:off x="7401738" y="2444677"/>
              <a:ext cx="45954" cy="102284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43808E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40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7C8F39B0-B774-5619-C7F1-FE80278B4979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2979" y="2075565"/>
              <a:ext cx="170473" cy="15713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41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20E9473-5A30-1A19-4B47-6A8487989776}"/>
                </a:ext>
              </a:extLst>
            </p:cNvPr>
            <p:cNvSpPr>
              <a:spLocks/>
            </p:cNvSpPr>
            <p:nvPr/>
          </p:nvSpPr>
          <p:spPr bwMode="gray">
            <a:xfrm>
              <a:off x="4408829" y="1759818"/>
              <a:ext cx="109696" cy="60778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42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55F77630-74E3-E2AB-203E-AF03F1403FC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533349" y="1163902"/>
              <a:ext cx="262381" cy="375042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43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129D725-457B-B991-E09F-DD0210F21FAA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0696" y="4004139"/>
              <a:ext cx="38542" cy="50401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44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78B169EA-6CF7-3784-C75C-D25A216B3004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8524" y="3036146"/>
              <a:ext cx="111179" cy="12748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45" name="Sudan">
              <a:extLst>
                <a:ext uri="{FF2B5EF4-FFF2-40B4-BE49-F238E27FC236}">
                  <a16:creationId xmlns:a16="http://schemas.microsoft.com/office/drawing/2014/main" id="{FCDD6DC2-0D41-6400-A09A-E00579491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919" y="2510265"/>
              <a:ext cx="452944" cy="444363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46" name="South Sudan">
              <a:extLst>
                <a:ext uri="{FF2B5EF4-FFF2-40B4-BE49-F238E27FC236}">
                  <a16:creationId xmlns:a16="http://schemas.microsoft.com/office/drawing/2014/main" id="{6C7E5E1F-E1A9-3388-4B14-5712C55AE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854" y="2841153"/>
              <a:ext cx="326120" cy="272722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47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86AEB9F4-C0BD-FF54-87DC-5B493E34789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8902" y="2924967"/>
              <a:ext cx="65224" cy="115625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48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F52F722F-0A6D-4902-5D32-FB8F0BF7725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030823" y="1882856"/>
              <a:ext cx="332051" cy="234216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49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0524AC83-39D3-9AC1-FCD4-CE35D4625DE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672692" y="3895926"/>
              <a:ext cx="429889" cy="386901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50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AFC1C14C-744D-86A7-4556-9A7C13C2544E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1240" y="2850849"/>
              <a:ext cx="271275" cy="419514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51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1E9B560C-22B7-E9BC-F2B6-8A46DE545B5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452741" y="3423046"/>
              <a:ext cx="140826" cy="131932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52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109B3D10-84AF-C138-4B56-80673B8FF8B0}"/>
                </a:ext>
              </a:extLst>
            </p:cNvPr>
            <p:cNvSpPr>
              <a:spLocks/>
            </p:cNvSpPr>
            <p:nvPr/>
          </p:nvSpPr>
          <p:spPr bwMode="gray">
            <a:xfrm>
              <a:off x="4583748" y="1786501"/>
              <a:ext cx="80048" cy="45954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53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0ADFAB1F-9F95-8352-2651-EC4027E9C261}"/>
                </a:ext>
              </a:extLst>
            </p:cNvPr>
            <p:cNvSpPr>
              <a:spLocks/>
            </p:cNvSpPr>
            <p:nvPr/>
          </p:nvSpPr>
          <p:spPr bwMode="gray">
            <a:xfrm>
              <a:off x="4665278" y="1709417"/>
              <a:ext cx="134897" cy="54848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54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9A030F31-28EF-2E6F-4FEC-BCD31E2C01CC}"/>
                </a:ext>
              </a:extLst>
            </p:cNvPr>
            <p:cNvSpPr>
              <a:spLocks/>
            </p:cNvSpPr>
            <p:nvPr/>
          </p:nvSpPr>
          <p:spPr bwMode="gray">
            <a:xfrm>
              <a:off x="3879621" y="2910144"/>
              <a:ext cx="78566" cy="102284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55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BBE0413E-7DD4-53F8-CAFA-C93BC13B3912}"/>
                </a:ext>
              </a:extLst>
            </p:cNvPr>
            <p:cNvSpPr>
              <a:spLocks/>
            </p:cNvSpPr>
            <p:nvPr/>
          </p:nvSpPr>
          <p:spPr bwMode="gray">
            <a:xfrm>
              <a:off x="4717162" y="1810219"/>
              <a:ext cx="103766" cy="113769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56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3BAFF082-2C34-3B91-7C0E-46FE0173D056}"/>
                </a:ext>
              </a:extLst>
            </p:cNvPr>
            <p:cNvSpPr>
              <a:spLocks/>
            </p:cNvSpPr>
            <p:nvPr/>
          </p:nvSpPr>
          <p:spPr bwMode="gray">
            <a:xfrm>
              <a:off x="3801057" y="2704094"/>
              <a:ext cx="157132" cy="139343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57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06A28E91-2490-90DE-8F3E-B1659EF4FB4C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8533" y="2235663"/>
              <a:ext cx="563301" cy="483255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58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818EFC51-4CB1-2F82-161F-86EDEC32BAF0}"/>
                </a:ext>
              </a:extLst>
            </p:cNvPr>
            <p:cNvSpPr>
              <a:spLocks/>
            </p:cNvSpPr>
            <p:nvPr/>
          </p:nvSpPr>
          <p:spPr bwMode="gray">
            <a:xfrm>
              <a:off x="5012154" y="3249609"/>
              <a:ext cx="56330" cy="56330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59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81A22EA7-59D0-ED35-4FBB-9DF36DDEEC7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04943" y="1429248"/>
              <a:ext cx="114143" cy="453608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60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9878593F-8713-3B23-B8F8-5E133A91700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27539" y="867426"/>
              <a:ext cx="3430210" cy="1092513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61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D97BD239-0CE9-DC60-FC47-DAFE5CFF85F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49775" y="1747960"/>
              <a:ext cx="232733" cy="139343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62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4E01CA3D-442F-5F0F-7241-E31635DCC3FC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9903" y="2416512"/>
              <a:ext cx="25201" cy="5484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63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94B2AAEF-7088-1C24-22C4-14508D2771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453580" y="2656657"/>
              <a:ext cx="51884" cy="22236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64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FD192F2E-378B-6DB0-5288-8B814D15EE94}"/>
                </a:ext>
              </a:extLst>
            </p:cNvPr>
            <p:cNvSpPr>
              <a:spLocks/>
            </p:cNvSpPr>
            <p:nvPr/>
          </p:nvSpPr>
          <p:spPr bwMode="gray">
            <a:xfrm>
              <a:off x="4017483" y="1933256"/>
              <a:ext cx="85978" cy="155651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65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BF09061-1E21-556A-A87D-9179C38DA374}"/>
                </a:ext>
              </a:extLst>
            </p:cNvPr>
            <p:cNvSpPr>
              <a:spLocks/>
            </p:cNvSpPr>
            <p:nvPr/>
          </p:nvSpPr>
          <p:spPr bwMode="gray">
            <a:xfrm>
              <a:off x="4600055" y="1555250"/>
              <a:ext cx="237180" cy="170474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66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376BA61E-5FC4-8F57-0401-76CA319081A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388398" y="2646281"/>
              <a:ext cx="271275" cy="455091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67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F3AC9A61-6450-0F57-15A3-9C3B914607A4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1480" y="3216997"/>
              <a:ext cx="357252" cy="564787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68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08061F74-6CD7-3F7A-B153-78FFD9226A27}"/>
                </a:ext>
              </a:extLst>
            </p:cNvPr>
            <p:cNvSpPr>
              <a:spLocks/>
            </p:cNvSpPr>
            <p:nvPr/>
          </p:nvSpPr>
          <p:spPr bwMode="gray">
            <a:xfrm>
              <a:off x="2586993" y="3806984"/>
              <a:ext cx="226803" cy="256451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69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E1465072-53AF-62AD-5BF0-4E24BFE0CC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022853" y="3274809"/>
              <a:ext cx="412099" cy="275723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70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F8E553EE-917C-620F-6DB6-20DE9E2A839D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2938" y="2924967"/>
              <a:ext cx="154167" cy="74119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71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52B03496-A707-35F7-8011-6A65BCDF2F75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5977" y="2087424"/>
              <a:ext cx="398759" cy="40024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72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360DA87D-FB7E-CB53-944E-739304D9981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204583" y="2690751"/>
              <a:ext cx="35577" cy="23718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73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5822EB9D-4239-8B25-C653-844F46D3832F}"/>
                </a:ext>
              </a:extLst>
            </p:cNvPr>
            <p:cNvSpPr>
              <a:spLocks/>
            </p:cNvSpPr>
            <p:nvPr/>
          </p:nvSpPr>
          <p:spPr bwMode="gray">
            <a:xfrm>
              <a:off x="5621409" y="2453571"/>
              <a:ext cx="204568" cy="254968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74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59E48F9F-BF4C-403B-70D1-DFDD5F3659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399935" y="895592"/>
              <a:ext cx="515865" cy="567751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75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78F5449-71CB-412B-062E-18672F327AC3}"/>
                </a:ext>
              </a:extLst>
            </p:cNvPr>
            <p:cNvSpPr>
              <a:spLocks/>
            </p:cNvSpPr>
            <p:nvPr/>
          </p:nvSpPr>
          <p:spPr bwMode="gray">
            <a:xfrm>
              <a:off x="4309510" y="2794518"/>
              <a:ext cx="317228" cy="292029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76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B93F689F-02B6-F845-F6B0-7EE4EADFD794}"/>
                </a:ext>
              </a:extLst>
            </p:cNvPr>
            <p:cNvSpPr>
              <a:spLocks/>
            </p:cNvSpPr>
            <p:nvPr/>
          </p:nvSpPr>
          <p:spPr bwMode="gray">
            <a:xfrm>
              <a:off x="4242803" y="2501007"/>
              <a:ext cx="420993" cy="357254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77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3C207FEE-1955-3BBA-C948-41F67B2D5B02}"/>
                </a:ext>
              </a:extLst>
            </p:cNvPr>
            <p:cNvSpPr>
              <a:spLocks/>
            </p:cNvSpPr>
            <p:nvPr/>
          </p:nvSpPr>
          <p:spPr bwMode="gray">
            <a:xfrm>
              <a:off x="1888796" y="2764871"/>
              <a:ext cx="123038" cy="126003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78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6AF8C5B-21ED-7365-3B1A-3EEA87BCE98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260033" y="4266520"/>
              <a:ext cx="481772" cy="372078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79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33FA84F-AE6C-3D69-36A2-3A2333CCBBBC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5303" y="1653087"/>
              <a:ext cx="161579" cy="145273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7CD1B4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80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49DB7764-BB40-6DDF-15D0-73304DFFCF94}"/>
                </a:ext>
              </a:extLst>
            </p:cNvPr>
            <p:cNvSpPr>
              <a:spLocks/>
            </p:cNvSpPr>
            <p:nvPr/>
          </p:nvSpPr>
          <p:spPr bwMode="gray">
            <a:xfrm>
              <a:off x="4340640" y="1595275"/>
              <a:ext cx="102284" cy="80048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81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855AA4A9-98CD-EB41-7718-6BF33A81F36F}"/>
                </a:ext>
              </a:extLst>
            </p:cNvPr>
            <p:cNvSpPr>
              <a:spLocks/>
            </p:cNvSpPr>
            <p:nvPr/>
          </p:nvSpPr>
          <p:spPr bwMode="gray">
            <a:xfrm>
              <a:off x="6327019" y="2287544"/>
              <a:ext cx="222356" cy="124520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82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771D7069-4B4C-497A-ACE8-8E48699BE902}"/>
                </a:ext>
              </a:extLst>
            </p:cNvPr>
            <p:cNvSpPr>
              <a:spLocks/>
            </p:cNvSpPr>
            <p:nvPr/>
          </p:nvSpPr>
          <p:spPr bwMode="gray">
            <a:xfrm>
              <a:off x="4548172" y="3735829"/>
              <a:ext cx="361698" cy="369113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83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97712242-895E-14A6-7E3D-7210C5A47BAA}"/>
                </a:ext>
              </a:extLst>
            </p:cNvPr>
            <p:cNvSpPr>
              <a:spLocks/>
            </p:cNvSpPr>
            <p:nvPr/>
          </p:nvSpPr>
          <p:spPr bwMode="gray">
            <a:xfrm>
              <a:off x="6676859" y="2346840"/>
              <a:ext cx="241627" cy="567751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84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632AEC93-54C7-6D3C-1E62-74C2FFCD1CB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1802" y="3538673"/>
              <a:ext cx="289063" cy="506974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85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D40C9874-C709-C7EC-B112-AE4B4351D881}"/>
                </a:ext>
              </a:extLst>
            </p:cNvPr>
            <p:cNvSpPr>
              <a:spLocks/>
            </p:cNvSpPr>
            <p:nvPr/>
          </p:nvSpPr>
          <p:spPr bwMode="gray">
            <a:xfrm>
              <a:off x="3898892" y="2123001"/>
              <a:ext cx="321676" cy="250522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86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7499EF4B-FC4B-AF0B-2A21-8B22ADB8ABC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09750" y="1887303"/>
              <a:ext cx="42989" cy="51884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87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CB3C7317-5746-B28F-6437-BFD01C92EA73}"/>
                </a:ext>
              </a:extLst>
            </p:cNvPr>
            <p:cNvSpPr>
              <a:spLocks/>
            </p:cNvSpPr>
            <p:nvPr/>
          </p:nvSpPr>
          <p:spPr bwMode="gray">
            <a:xfrm>
              <a:off x="6340360" y="1632334"/>
              <a:ext cx="796035" cy="315747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88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41F1ED87-7F67-58EC-44B1-FDD8888C03E4}"/>
                </a:ext>
              </a:extLst>
            </p:cNvPr>
            <p:cNvSpPr>
              <a:spLocks/>
            </p:cNvSpPr>
            <p:nvPr/>
          </p:nvSpPr>
          <p:spPr bwMode="gray">
            <a:xfrm>
              <a:off x="4900976" y="1742029"/>
              <a:ext cx="81531" cy="90425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89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58EB29C5-614F-B5BA-F9C2-5264DF9DA337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8034" y="2220838"/>
              <a:ext cx="705609" cy="552927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90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1E6C6335-342F-AE1D-49EE-FFD039021F8B}"/>
                </a:ext>
              </a:extLst>
            </p:cNvPr>
            <p:cNvSpPr>
              <a:spLocks/>
            </p:cNvSpPr>
            <p:nvPr/>
          </p:nvSpPr>
          <p:spPr bwMode="gray">
            <a:xfrm>
              <a:off x="4608948" y="2112624"/>
              <a:ext cx="11859" cy="10377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91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91566BF4-EE39-9459-68CF-A02EE7A2C0DB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0680" y="2386865"/>
              <a:ext cx="324640" cy="380972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92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ACBA6501-C76D-5F45-76A3-DF1E30A5529F}"/>
                </a:ext>
              </a:extLst>
            </p:cNvPr>
            <p:cNvSpPr>
              <a:spLocks/>
            </p:cNvSpPr>
            <p:nvPr/>
          </p:nvSpPr>
          <p:spPr bwMode="gray">
            <a:xfrm>
              <a:off x="3909270" y="2453571"/>
              <a:ext cx="440265" cy="455091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93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50DD86F1-381B-9EDF-12D5-C1A7314D221E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8863" y="3012428"/>
              <a:ext cx="115625" cy="166026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94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7C26C5AA-26A4-90EE-C665-979A1F3FBE1D}"/>
                </a:ext>
              </a:extLst>
            </p:cNvPr>
            <p:cNvSpPr>
              <a:spLocks/>
            </p:cNvSpPr>
            <p:nvPr/>
          </p:nvSpPr>
          <p:spPr bwMode="gray">
            <a:xfrm>
              <a:off x="7200136" y="2993158"/>
              <a:ext cx="260898" cy="200121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95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AA465AF8-3614-8CC6-42AF-83AAAF3F90A0}"/>
                </a:ext>
              </a:extLst>
            </p:cNvPr>
            <p:cNvSpPr>
              <a:spLocks/>
            </p:cNvSpPr>
            <p:nvPr/>
          </p:nvSpPr>
          <p:spPr bwMode="gray">
            <a:xfrm>
              <a:off x="5111474" y="3506059"/>
              <a:ext cx="88942" cy="237181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96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48096483-479E-C5A6-6219-869337E6E5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370889" y="3593521"/>
              <a:ext cx="225320" cy="413584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97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B2371B5A-D948-BAFF-0113-842B9E2B62DA}"/>
                </a:ext>
              </a:extLst>
            </p:cNvPr>
            <p:cNvSpPr>
              <a:spLocks/>
            </p:cNvSpPr>
            <p:nvPr/>
          </p:nvSpPr>
          <p:spPr bwMode="gray">
            <a:xfrm>
              <a:off x="4763115" y="1922880"/>
              <a:ext cx="62260" cy="48919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98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969BDE2C-94BB-BFEA-5E0A-9740EB59DE39}"/>
                </a:ext>
              </a:extLst>
            </p:cNvPr>
            <p:cNvSpPr>
              <a:spLocks/>
            </p:cNvSpPr>
            <p:nvPr/>
          </p:nvSpPr>
          <p:spPr bwMode="gray">
            <a:xfrm>
              <a:off x="4402900" y="1693111"/>
              <a:ext cx="19271" cy="16307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99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D56EE11C-F4B4-9E70-3D2F-4A140F9F5AC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2740" y="1507814"/>
              <a:ext cx="128967" cy="74119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00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78A2ED7B-56BE-1A6C-389A-CC81426C16D1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8877" y="1776125"/>
              <a:ext cx="5929" cy="889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01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FEC608A9-CC95-3B71-58AA-EDB3E7797F3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5913" y="2203049"/>
              <a:ext cx="416547" cy="420995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02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8A70B64D-1824-3665-09BD-0533B5A795B8}"/>
                </a:ext>
              </a:extLst>
            </p:cNvPr>
            <p:cNvSpPr>
              <a:spLocks/>
            </p:cNvSpPr>
            <p:nvPr/>
          </p:nvSpPr>
          <p:spPr bwMode="gray">
            <a:xfrm>
              <a:off x="3918164" y="2956098"/>
              <a:ext cx="117108" cy="130449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03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94E11DEC-14C8-F717-2C4B-FD98E4170197}"/>
                </a:ext>
              </a:extLst>
            </p:cNvPr>
            <p:cNvSpPr>
              <a:spLocks/>
            </p:cNvSpPr>
            <p:nvPr/>
          </p:nvSpPr>
          <p:spPr bwMode="gray">
            <a:xfrm>
              <a:off x="4945448" y="4093082"/>
              <a:ext cx="63743" cy="62260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04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77290C92-CDA1-EFFD-99DC-17E78F3063CC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1121" y="2160060"/>
              <a:ext cx="41506" cy="5929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05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C18621FE-C2BA-17A8-0B31-8AA24B9481F7}"/>
                </a:ext>
              </a:extLst>
            </p:cNvPr>
            <p:cNvSpPr>
              <a:spLocks/>
            </p:cNvSpPr>
            <p:nvPr/>
          </p:nvSpPr>
          <p:spPr bwMode="gray">
            <a:xfrm>
              <a:off x="4749775" y="1461860"/>
              <a:ext cx="161579" cy="68189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06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B5D57625-7D74-8562-87E3-41BC158E697B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0321" y="2530655"/>
              <a:ext cx="228285" cy="263864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07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37391125-8522-7AAE-8E58-B6712A9E6992}"/>
                </a:ext>
              </a:extLst>
            </p:cNvPr>
            <p:cNvSpPr>
              <a:spLocks/>
            </p:cNvSpPr>
            <p:nvPr/>
          </p:nvSpPr>
          <p:spPr bwMode="gray">
            <a:xfrm>
              <a:off x="5980144" y="1900644"/>
              <a:ext cx="254967" cy="118590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08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3C05BB9A-074A-335F-612C-97C53A3F6495}"/>
                </a:ext>
              </a:extLst>
            </p:cNvPr>
            <p:cNvSpPr>
              <a:spLocks/>
            </p:cNvSpPr>
            <p:nvPr/>
          </p:nvSpPr>
          <p:spPr bwMode="gray">
            <a:xfrm>
              <a:off x="5455385" y="2300887"/>
              <a:ext cx="51884" cy="45954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09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7BEC9B0A-170A-9573-07C4-B2919379895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51078" y="1888485"/>
              <a:ext cx="48855" cy="49219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10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7FCE0D15-4510-8E35-5EBB-EA74BE9CCA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434351" y="2041470"/>
              <a:ext cx="103766" cy="161579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11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FFC52D24-CC3F-6828-F2D8-6D3E3165FC57}"/>
                </a:ext>
              </a:extLst>
            </p:cNvPr>
            <p:cNvSpPr>
              <a:spLocks/>
            </p:cNvSpPr>
            <p:nvPr/>
          </p:nvSpPr>
          <p:spPr bwMode="gray">
            <a:xfrm>
              <a:off x="7348373" y="1908055"/>
              <a:ext cx="124519" cy="158615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12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C8C0B21C-455A-510B-5E8A-A036CEC55423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2980" y="3074689"/>
              <a:ext cx="213462" cy="289065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13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C6AD8FC9-4886-5EBA-A70A-E3E2856C60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70889" y="1538944"/>
              <a:ext cx="953166" cy="441749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14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7F19137F-EACA-4ADB-F730-2F9ECE78C58F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2980" y="2201567"/>
              <a:ext cx="106731" cy="12748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15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403CD82B-9BAC-AE52-6D71-0AB5E8A4234B}"/>
                </a:ext>
              </a:extLst>
            </p:cNvPr>
            <p:cNvSpPr>
              <a:spLocks/>
            </p:cNvSpPr>
            <p:nvPr/>
          </p:nvSpPr>
          <p:spPr bwMode="gray">
            <a:xfrm>
              <a:off x="2149694" y="2656657"/>
              <a:ext cx="59295" cy="19271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16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C50569BA-8841-1398-7929-AFF1E25C27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493646" y="1830973"/>
              <a:ext cx="332051" cy="647800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E87324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17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710666AE-10DC-6278-6076-B695B500553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420688" y="1782054"/>
              <a:ext cx="294993" cy="314264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18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11DBCAE1-1B92-BA3A-A364-369FE489B5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130744" y="2197120"/>
              <a:ext cx="38542" cy="121556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19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3F39F25-2407-7D84-4759-4EFA695380FC}"/>
                </a:ext>
              </a:extLst>
            </p:cNvPr>
            <p:cNvSpPr>
              <a:spLocks/>
            </p:cNvSpPr>
            <p:nvPr/>
          </p:nvSpPr>
          <p:spPr bwMode="gray">
            <a:xfrm>
              <a:off x="4033788" y="1541909"/>
              <a:ext cx="106731" cy="112660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20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BD7AE210-C6B2-7B46-CBD8-25E063F2B7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241923" y="2078530"/>
              <a:ext cx="259416" cy="250522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21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5DDE4EBD-976F-5CE9-2716-089BACBBAFA1}"/>
                </a:ext>
              </a:extLst>
            </p:cNvPr>
            <p:cNvSpPr>
              <a:spLocks/>
            </p:cNvSpPr>
            <p:nvPr/>
          </p:nvSpPr>
          <p:spPr bwMode="gray">
            <a:xfrm>
              <a:off x="5353100" y="2002928"/>
              <a:ext cx="545513" cy="44767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22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18C82CF6-A311-65E8-6C58-C84C086A47D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801378" y="3045040"/>
              <a:ext cx="1237782" cy="493632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23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E960B5B0-C16C-5ABC-BEBC-177356DC3EA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42403" y="2118554"/>
              <a:ext cx="741186" cy="893874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24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1E92A21-0CCD-E9B2-4AE7-4BA75E175C44}"/>
                </a:ext>
              </a:extLst>
            </p:cNvPr>
            <p:cNvSpPr>
              <a:spLocks/>
            </p:cNvSpPr>
            <p:nvPr/>
          </p:nvSpPr>
          <p:spPr bwMode="gray">
            <a:xfrm>
              <a:off x="3805503" y="1229127"/>
              <a:ext cx="216427" cy="84496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25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C8FFC3BE-1DD4-2A76-6ADC-182752AEF4E2}"/>
                </a:ext>
              </a:extLst>
            </p:cNvPr>
            <p:cNvSpPr>
              <a:spLocks/>
            </p:cNvSpPr>
            <p:nvPr/>
          </p:nvSpPr>
          <p:spPr bwMode="gray">
            <a:xfrm>
              <a:off x="4651939" y="1739065"/>
              <a:ext cx="161579" cy="84496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26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41DC0C22-F38F-14F9-36E5-205703D6F1F8}"/>
                </a:ext>
              </a:extLst>
            </p:cNvPr>
            <p:cNvSpPr>
              <a:spLocks/>
            </p:cNvSpPr>
            <p:nvPr/>
          </p:nvSpPr>
          <p:spPr bwMode="gray">
            <a:xfrm>
              <a:off x="1847289" y="2729294"/>
              <a:ext cx="168991" cy="93390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27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728F9826-32F8-8871-1020-14958D7C57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262354" y="2610703"/>
              <a:ext cx="74119" cy="59295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28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DD25A1B5-E73E-A2F2-164E-1F413D01E22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431" y="3042075"/>
              <a:ext cx="77083" cy="112660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29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D8096D05-E773-EDA3-3DF4-973ADBC91873}"/>
                </a:ext>
              </a:extLst>
            </p:cNvPr>
            <p:cNvSpPr>
              <a:spLocks/>
            </p:cNvSpPr>
            <p:nvPr/>
          </p:nvSpPr>
          <p:spPr bwMode="gray">
            <a:xfrm>
              <a:off x="2579582" y="2960544"/>
              <a:ext cx="123038" cy="220874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30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60695421-70F8-FEB4-48D4-A06625709265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9574" y="2828614"/>
              <a:ext cx="69672" cy="59295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31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DDD2839B-8E9D-9388-3555-9C09CE32843F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3669" y="2831578"/>
              <a:ext cx="197155" cy="167509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32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568C171F-8C15-004C-031D-B636B588CE12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8724" y="2671482"/>
              <a:ext cx="112660" cy="127485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33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F9C32BC-AF6D-94AD-10B4-0AB35F318BB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076176" y="834814"/>
              <a:ext cx="1062861" cy="578127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34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85602496-0ECC-F38F-88F2-6C98CF49869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61633" y="1943633"/>
              <a:ext cx="201602" cy="209016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35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8EFD5225-4AA8-D66B-730F-149D128E5497}"/>
                </a:ext>
              </a:extLst>
            </p:cNvPr>
            <p:cNvSpPr>
              <a:spLocks/>
            </p:cNvSpPr>
            <p:nvPr/>
          </p:nvSpPr>
          <p:spPr bwMode="gray">
            <a:xfrm>
              <a:off x="4144967" y="2879014"/>
              <a:ext cx="123038" cy="195673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36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1FEFB810-A249-8ED3-4B41-0450EA6FE80C}"/>
                </a:ext>
              </a:extLst>
            </p:cNvPr>
            <p:cNvSpPr>
              <a:spLocks/>
            </p:cNvSpPr>
            <p:nvPr/>
          </p:nvSpPr>
          <p:spPr bwMode="gray">
            <a:xfrm>
              <a:off x="4408829" y="1552285"/>
              <a:ext cx="213462" cy="223839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37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0299BA33-D1A9-1893-C440-1527961249DD}"/>
                </a:ext>
              </a:extLst>
            </p:cNvPr>
            <p:cNvSpPr>
              <a:spLocks/>
            </p:cNvSpPr>
            <p:nvPr/>
          </p:nvSpPr>
          <p:spPr bwMode="gray">
            <a:xfrm>
              <a:off x="5237475" y="1887303"/>
              <a:ext cx="174919" cy="80048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38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4DE1828C-C75E-5291-BEDC-7236D5949519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6233" y="2797483"/>
              <a:ext cx="81531" cy="19271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39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87BC999B-1267-365F-9A05-5E619F2B0D8E}"/>
                </a:ext>
              </a:extLst>
            </p:cNvPr>
            <p:cNvSpPr>
              <a:spLocks/>
            </p:cNvSpPr>
            <p:nvPr/>
          </p:nvSpPr>
          <p:spPr bwMode="gray">
            <a:xfrm>
              <a:off x="4468124" y="3144360"/>
              <a:ext cx="158615" cy="194192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40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38FF4749-F98A-AFE3-267A-E3D07B190BF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149413" y="1660499"/>
              <a:ext cx="345394" cy="297959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41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0B45F58-9D22-8935-B097-9A4FC550124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15679" y="1138702"/>
              <a:ext cx="238663" cy="271276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42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E968BF97-B85F-B4CD-7508-0715F95744F3}"/>
                </a:ext>
              </a:extLst>
            </p:cNvPr>
            <p:cNvSpPr>
              <a:spLocks/>
            </p:cNvSpPr>
            <p:nvPr/>
          </p:nvSpPr>
          <p:spPr bwMode="gray">
            <a:xfrm>
              <a:off x="5124815" y="2763389"/>
              <a:ext cx="400241" cy="349841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43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7D3C857F-F725-71D3-6310-15E40C79821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63115" y="1418872"/>
              <a:ext cx="131932" cy="5929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44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5C29251F-210B-E01C-9BEE-24CFBC86C25F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9310" y="2667033"/>
              <a:ext cx="182333" cy="173438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45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7A1BD636-8E30-E243-8E43-5A7EBD6D6A27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5913" y="3147325"/>
              <a:ext cx="54848" cy="41506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46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6BDC6AC7-E083-AC6E-0D2F-7CF6EC3C0FE5}"/>
                </a:ext>
              </a:extLst>
            </p:cNvPr>
            <p:cNvSpPr>
              <a:spLocks/>
            </p:cNvSpPr>
            <p:nvPr/>
          </p:nvSpPr>
          <p:spPr bwMode="gray">
            <a:xfrm>
              <a:off x="1820608" y="2776730"/>
              <a:ext cx="65224" cy="42989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47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D1725CAA-893E-DCE8-50F3-52EC94EB01B6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4671" y="2250485"/>
              <a:ext cx="299440" cy="305370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48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D16F32BA-5095-1DA0-DB6C-3B0F25EE337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5927" y="3169561"/>
              <a:ext cx="157132" cy="200121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49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BCBE2CEB-ACEA-AEA6-D319-446E454F4C6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570729" y="3470482"/>
              <a:ext cx="94872" cy="44471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50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C1E3906D-5D4B-6FC4-4B78-0689C0D9E29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26096" y="2610703"/>
              <a:ext cx="94872" cy="63743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51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B9DCA48D-CAA8-B328-2407-166300EA847F}"/>
                </a:ext>
              </a:extLst>
            </p:cNvPr>
            <p:cNvSpPr>
              <a:spLocks/>
            </p:cNvSpPr>
            <p:nvPr/>
          </p:nvSpPr>
          <p:spPr bwMode="gray">
            <a:xfrm>
              <a:off x="5354583" y="2831578"/>
              <a:ext cx="44471" cy="51884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52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0A02B08A-A2E3-3EAF-EAE7-F96853556EE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460712" y="1475202"/>
              <a:ext cx="105249" cy="88942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53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5164C979-C801-35C4-1B42-1BCB32777686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4101" y="1666429"/>
              <a:ext cx="160096" cy="72637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54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21369C3E-DA07-53CC-666F-19E4FC77CC34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8484" y="2130414"/>
              <a:ext cx="56330" cy="32612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55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B85CA1C8-2CF4-84DD-F933-F02773E6CE2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95527" y="2508420"/>
              <a:ext cx="280168" cy="102284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56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47EDB384-38AA-2EAD-0EE5-478B48CF354C}"/>
                </a:ext>
              </a:extLst>
            </p:cNvPr>
            <p:cNvSpPr>
              <a:spLocks/>
            </p:cNvSpPr>
            <p:nvPr/>
          </p:nvSpPr>
          <p:spPr bwMode="gray">
            <a:xfrm>
              <a:off x="4592644" y="1801325"/>
              <a:ext cx="139343" cy="103766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57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A18B59DC-CD09-07D5-6721-612DA848F7F4}"/>
                </a:ext>
              </a:extLst>
            </p:cNvPr>
            <p:cNvSpPr>
              <a:spLocks/>
            </p:cNvSpPr>
            <p:nvPr/>
          </p:nvSpPr>
          <p:spPr bwMode="gray">
            <a:xfrm>
              <a:off x="4001177" y="2890873"/>
              <a:ext cx="166026" cy="195673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58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76DC943D-1A52-DDBF-1FE4-3C024CCD5ACB}"/>
                </a:ext>
              </a:extLst>
            </p:cNvPr>
            <p:cNvSpPr>
              <a:spLocks/>
            </p:cNvSpPr>
            <p:nvPr/>
          </p:nvSpPr>
          <p:spPr bwMode="gray">
            <a:xfrm>
              <a:off x="1925855" y="2876049"/>
              <a:ext cx="90425" cy="87461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59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3261BA00-BE53-F722-08EB-D1B1B87D909D}"/>
                </a:ext>
              </a:extLst>
            </p:cNvPr>
            <p:cNvSpPr>
              <a:spLocks/>
            </p:cNvSpPr>
            <p:nvPr/>
          </p:nvSpPr>
          <p:spPr bwMode="gray">
            <a:xfrm>
              <a:off x="4565961" y="3053935"/>
              <a:ext cx="511419" cy="575162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60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6F62C961-F3BA-2DA7-70CC-FE322DB13F15}"/>
                </a:ext>
              </a:extLst>
            </p:cNvPr>
            <p:cNvSpPr>
              <a:spLocks/>
            </p:cNvSpPr>
            <p:nvPr/>
          </p:nvSpPr>
          <p:spPr bwMode="gray">
            <a:xfrm>
              <a:off x="4533349" y="3104336"/>
              <a:ext cx="203086" cy="26534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61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AF253374-EA83-BF3B-E1CA-2F37811D40FC}"/>
                </a:ext>
              </a:extLst>
            </p:cNvPr>
            <p:cNvSpPr>
              <a:spLocks/>
            </p:cNvSpPr>
            <p:nvPr/>
          </p:nvSpPr>
          <p:spPr bwMode="gray">
            <a:xfrm>
              <a:off x="2100775" y="2837508"/>
              <a:ext cx="329086" cy="509938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62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973CA4B2-07F4-9769-9E41-AAEC3D23C7A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366120" y="3756582"/>
              <a:ext cx="438782" cy="1148843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63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F0261AC8-C299-D160-8E3A-AEDBCC5E9DE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94286" y="1589345"/>
              <a:ext cx="1387500" cy="1071759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43808E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64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074B39CA-BF45-6012-E398-28F362EC67A4}"/>
                </a:ext>
              </a:extLst>
            </p:cNvPr>
            <p:cNvSpPr>
              <a:spLocks/>
            </p:cNvSpPr>
            <p:nvPr/>
          </p:nvSpPr>
          <p:spPr bwMode="gray">
            <a:xfrm>
              <a:off x="4595608" y="2501007"/>
              <a:ext cx="281650" cy="489185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65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F730AEF2-509D-F194-1EE6-2DEA40C01AFB}"/>
                </a:ext>
              </a:extLst>
            </p:cNvPr>
            <p:cNvSpPr>
              <a:spLocks/>
            </p:cNvSpPr>
            <p:nvPr/>
          </p:nvSpPr>
          <p:spPr bwMode="gray">
            <a:xfrm>
              <a:off x="4622291" y="2883461"/>
              <a:ext cx="346876" cy="26534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66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B41A3F89-EF50-61A5-DAC2-CCA92ACD777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41000" y="843708"/>
              <a:ext cx="2112381" cy="1093995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7CD1B4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67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B53431FD-DFA0-3B97-D2E7-F6F4A7AB1C71}"/>
                </a:ext>
              </a:extLst>
            </p:cNvPr>
            <p:cNvSpPr>
              <a:spLocks/>
            </p:cNvSpPr>
            <p:nvPr/>
          </p:nvSpPr>
          <p:spPr bwMode="gray">
            <a:xfrm>
              <a:off x="4465160" y="2816755"/>
              <a:ext cx="207532" cy="351324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68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5D118142-D3DB-8C15-B287-546FDB46A023}"/>
                </a:ext>
              </a:extLst>
            </p:cNvPr>
            <p:cNvSpPr>
              <a:spLocks/>
            </p:cNvSpPr>
            <p:nvPr/>
          </p:nvSpPr>
          <p:spPr bwMode="gray">
            <a:xfrm>
              <a:off x="6979264" y="2773765"/>
              <a:ext cx="143790" cy="127485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69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C260B7E0-9A28-9549-3CAD-87E6F9E7AF37}"/>
                </a:ext>
              </a:extLst>
            </p:cNvPr>
            <p:cNvSpPr>
              <a:spLocks/>
            </p:cNvSpPr>
            <p:nvPr/>
          </p:nvSpPr>
          <p:spPr bwMode="gray">
            <a:xfrm>
              <a:off x="5016603" y="3292597"/>
              <a:ext cx="50401" cy="63743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70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C3059BF2-5E2E-700D-8ACE-14BBEDCD34E0}"/>
                </a:ext>
              </a:extLst>
            </p:cNvPr>
            <p:cNvSpPr>
              <a:spLocks/>
            </p:cNvSpPr>
            <p:nvPr/>
          </p:nvSpPr>
          <p:spPr bwMode="gray">
            <a:xfrm>
              <a:off x="4085673" y="2758941"/>
              <a:ext cx="216427" cy="170474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71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9541AFF7-15D2-368F-E583-635699AB3721}"/>
                </a:ext>
              </a:extLst>
            </p:cNvPr>
            <p:cNvSpPr>
              <a:spLocks/>
            </p:cNvSpPr>
            <p:nvPr/>
          </p:nvSpPr>
          <p:spPr bwMode="gray">
            <a:xfrm>
              <a:off x="4807587" y="1870997"/>
              <a:ext cx="149720" cy="85978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72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9099BD2C-A530-1D3D-C7FE-BF5C05B1037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43083" y="3056900"/>
              <a:ext cx="1055450" cy="1193315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73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B0C52CF1-A835-970B-2C9B-DAED46F8CCCB}"/>
                </a:ext>
              </a:extLst>
            </p:cNvPr>
            <p:cNvSpPr>
              <a:spLocks/>
            </p:cNvSpPr>
            <p:nvPr/>
          </p:nvSpPr>
          <p:spPr bwMode="gray">
            <a:xfrm>
              <a:off x="4766081" y="3761029"/>
              <a:ext cx="246074" cy="277205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74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47B5E435-D0F7-E3AD-3B7E-627DE72FF88D}"/>
                </a:ext>
              </a:extLst>
            </p:cNvPr>
            <p:cNvSpPr>
              <a:spLocks/>
            </p:cNvSpPr>
            <p:nvPr/>
          </p:nvSpPr>
          <p:spPr bwMode="gray">
            <a:xfrm>
              <a:off x="4638597" y="1836902"/>
              <a:ext cx="100801" cy="88942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75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F1101AF5-7E55-D7E2-3D07-7C6C3C4E9A3B}"/>
                </a:ext>
              </a:extLst>
            </p:cNvPr>
            <p:cNvSpPr>
              <a:spLocks/>
            </p:cNvSpPr>
            <p:nvPr/>
          </p:nvSpPr>
          <p:spPr bwMode="gray">
            <a:xfrm>
              <a:off x="2369085" y="3514955"/>
              <a:ext cx="337980" cy="401725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76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58EB08A2-5D48-2EDA-41AC-BB0AD6A24254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2717" y="2352770"/>
              <a:ext cx="88942" cy="50401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77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D58848FE-5E40-3D9E-5306-3D35C7CFFA89}"/>
                </a:ext>
              </a:extLst>
            </p:cNvPr>
            <p:cNvSpPr>
              <a:spLocks/>
            </p:cNvSpPr>
            <p:nvPr/>
          </p:nvSpPr>
          <p:spPr bwMode="gray">
            <a:xfrm>
              <a:off x="4256145" y="2840473"/>
              <a:ext cx="84496" cy="188262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78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1A597CFE-9933-6769-E0DA-FDBC92C41D4F}"/>
                </a:ext>
              </a:extLst>
            </p:cNvPr>
            <p:cNvSpPr>
              <a:spLocks/>
            </p:cNvSpPr>
            <p:nvPr/>
          </p:nvSpPr>
          <p:spPr bwMode="gray">
            <a:xfrm>
              <a:off x="1854703" y="2653693"/>
              <a:ext cx="41506" cy="80048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79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4BDB32D7-F520-0D7F-5836-AFA19725CB76}"/>
                </a:ext>
              </a:extLst>
            </p:cNvPr>
            <p:cNvSpPr>
              <a:spLocks/>
            </p:cNvSpPr>
            <p:nvPr/>
          </p:nvSpPr>
          <p:spPr bwMode="gray">
            <a:xfrm>
              <a:off x="4336193" y="1654570"/>
              <a:ext cx="84496" cy="57813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80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26EF26DB-FD11-F3E1-48FB-2AE0A5CA606C}"/>
                </a:ext>
              </a:extLst>
            </p:cNvPr>
            <p:cNvSpPr>
              <a:spLocks/>
            </p:cNvSpPr>
            <p:nvPr/>
          </p:nvSpPr>
          <p:spPr bwMode="gray">
            <a:xfrm>
              <a:off x="6550859" y="2407618"/>
              <a:ext cx="142308" cy="161579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81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CCF3C412-513F-29B3-E581-A0A59A8BF28C}"/>
                </a:ext>
              </a:extLst>
            </p:cNvPr>
            <p:cNvSpPr>
              <a:spLocks/>
            </p:cNvSpPr>
            <p:nvPr/>
          </p:nvSpPr>
          <p:spPr bwMode="gray">
            <a:xfrm>
              <a:off x="5569528" y="2413548"/>
              <a:ext cx="10377" cy="20753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82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7A6D067D-246F-9326-DACB-12569C52F07F}"/>
                </a:ext>
              </a:extLst>
            </p:cNvPr>
            <p:cNvSpPr>
              <a:spLocks/>
            </p:cNvSpPr>
            <p:nvPr/>
          </p:nvSpPr>
          <p:spPr bwMode="gray">
            <a:xfrm>
              <a:off x="4809071" y="1516708"/>
              <a:ext cx="216427" cy="140826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83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AAD19693-02C6-1537-5207-BE077010F86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70891" y="1939187"/>
              <a:ext cx="136378" cy="109696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84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7800CB1C-CC4F-6397-5504-DFA49DF5A82D}"/>
                </a:ext>
              </a:extLst>
            </p:cNvPr>
            <p:cNvSpPr>
              <a:spLocks/>
            </p:cNvSpPr>
            <p:nvPr/>
          </p:nvSpPr>
          <p:spPr bwMode="gray">
            <a:xfrm>
              <a:off x="4494808" y="1725724"/>
              <a:ext cx="173437" cy="77083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85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B04236E4-9FD1-DC2C-A847-CD5CB3FEFD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170490" y="3543119"/>
              <a:ext cx="1076203" cy="1009500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86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FEDBD9F8-76FE-61A2-52FB-07BB0200B2B1}"/>
                </a:ext>
              </a:extLst>
            </p:cNvPr>
            <p:cNvSpPr>
              <a:spLocks/>
            </p:cNvSpPr>
            <p:nvPr/>
          </p:nvSpPr>
          <p:spPr bwMode="gray">
            <a:xfrm>
              <a:off x="5332348" y="1955492"/>
              <a:ext cx="84496" cy="80048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87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258964C6-BACB-6799-DBD8-47E02DE9BB0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423933" y="3887030"/>
              <a:ext cx="413582" cy="925004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88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923C331F-9FA3-6EF9-69E5-7674693EC07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548173" y="3348928"/>
              <a:ext cx="336498" cy="419514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89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8685439D-0549-EE48-E1DA-44B47CC3801E}"/>
                </a:ext>
              </a:extLst>
            </p:cNvPr>
            <p:cNvSpPr>
              <a:spLocks/>
            </p:cNvSpPr>
            <p:nvPr/>
          </p:nvSpPr>
          <p:spPr bwMode="gray">
            <a:xfrm>
              <a:off x="4293206" y="1916951"/>
              <a:ext cx="11859" cy="5929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90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C342D18D-31B8-CA14-2E78-CF227CE46AAD}"/>
                </a:ext>
              </a:extLst>
            </p:cNvPr>
            <p:cNvSpPr>
              <a:spLocks/>
            </p:cNvSpPr>
            <p:nvPr/>
          </p:nvSpPr>
          <p:spPr bwMode="gray">
            <a:xfrm>
              <a:off x="3996732" y="2082976"/>
              <a:ext cx="560338" cy="554408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91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4D555E6-B967-A349-9E42-34BBEE645C5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24577" y="1916949"/>
              <a:ext cx="54848" cy="93390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  <p:sp>
          <p:nvSpPr>
            <p:cNvPr id="192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D16E5E9-6125-E8C5-E40C-F0B1B5C468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791890" y="2041466"/>
              <a:ext cx="343911" cy="280169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C80C0F2F-05B7-72FF-583E-6EEDE0F61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55" y="199012"/>
            <a:ext cx="11400545" cy="457200"/>
          </a:xfrm>
        </p:spPr>
        <p:txBody>
          <a:bodyPr/>
          <a:lstStyle/>
          <a:p>
            <a:pPr algn="l">
              <a:lnSpc>
                <a:spcPct val="100000"/>
              </a:lnSpc>
              <a:defRPr/>
            </a:pPr>
            <a:r>
              <a:rPr kumimoji="0" lang="en-US" u="none" strike="noStrike" kern="0" cap="none" normalizeH="0" baseline="0" noProof="0">
                <a:ln>
                  <a:noFill/>
                </a:ln>
                <a:effectLst>
                  <a:outerShdw blurRad="262595" sx="102000" sy="102000" algn="ctr" rotWithShape="0">
                    <a:prstClr val="black">
                      <a:alpha val="9986"/>
                    </a:prstClr>
                  </a:outerShdw>
                </a:effectLst>
                <a:uLnTx/>
                <a:uFillTx/>
                <a:latin typeface="Arial Black"/>
                <a:cs typeface="Arial Black" panose="020B0604020202020204" pitchFamily="34" charset="0"/>
              </a:rPr>
              <a:t>FY25 </a:t>
            </a:r>
            <a:r>
              <a:rPr lang="en-US" kern="0">
                <a:effectLst>
                  <a:outerShdw blurRad="262595" sx="102000" sy="102000" algn="ctr" rotWithShape="0">
                    <a:prstClr val="black">
                      <a:alpha val="9986"/>
                    </a:prstClr>
                  </a:outerShdw>
                </a:effectLst>
                <a:latin typeface="Arial Black"/>
                <a:cs typeface="Arial Black" panose="020B0604020202020204" pitchFamily="34" charset="0"/>
              </a:rPr>
              <a:t>GLOBAL OWNED RETAIL HAD A RECORD-BREAKING YEAR</a:t>
            </a:r>
            <a:endParaRPr lang="en-US" u="none" strike="noStrike" kern="0" cap="none" normalizeH="0" baseline="0" noProof="0">
              <a:ln>
                <a:noFill/>
              </a:ln>
              <a:effectLst>
                <a:outerShdw blurRad="262595" sx="102000" sy="102000" algn="ctr" rotWithShape="0">
                  <a:prstClr val="black">
                    <a:alpha val="9986"/>
                  </a:prstClr>
                </a:outerShdw>
              </a:effectLst>
              <a:uLnTx/>
              <a:uFillTx/>
              <a:cs typeface="Arial Black" panose="020B0604020202020204" pitchFamily="34" charset="0"/>
            </a:endParaRPr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7B8A1610-3EC1-DDD5-8F14-AFD8C23DFC02}"/>
              </a:ext>
            </a:extLst>
          </p:cNvPr>
          <p:cNvSpPr txBox="1">
            <a:spLocks/>
          </p:cNvSpPr>
          <p:nvPr/>
        </p:nvSpPr>
        <p:spPr>
          <a:xfrm>
            <a:off x="77113" y="2438936"/>
            <a:ext cx="1956529" cy="1296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4000" b="1" kern="0" spc="-150">
                <a:latin typeface="Arial Black"/>
                <a:cs typeface="Arial Black" panose="020B0604020202020204" pitchFamily="34" charset="0"/>
              </a:rPr>
              <a:t>NA</a:t>
            </a:r>
            <a:endParaRPr lang="en-US"/>
          </a:p>
          <a:p>
            <a:pPr marL="0" marR="0" lvl="0" indent="0" algn="ctr" defTabSz="9144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0" cap="none" spc="-150" normalizeH="0" baseline="0" noProof="0">
                <a:ln>
                  <a:noFill/>
                </a:ln>
                <a:effectLst/>
                <a:uLnTx/>
                <a:uFillTx/>
                <a:latin typeface="Arial Black"/>
                <a:cs typeface="Arial Black" panose="020B0604020202020204" pitchFamily="34" charset="0"/>
              </a:rPr>
              <a:t>$</a:t>
            </a:r>
            <a:r>
              <a:rPr lang="en-US" sz="4000" b="1" kern="0" spc="-150">
                <a:latin typeface="Arial Black"/>
                <a:cs typeface="Arial Black" panose="020B0604020202020204" pitchFamily="34" charset="0"/>
              </a:rPr>
              <a:t>254M</a:t>
            </a:r>
            <a:endParaRPr lang="en-US"/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8173AE41-C9FE-A561-596B-068CABD76D9C}"/>
              </a:ext>
            </a:extLst>
          </p:cNvPr>
          <p:cNvSpPr txBox="1"/>
          <p:nvPr/>
        </p:nvSpPr>
        <p:spPr>
          <a:xfrm>
            <a:off x="-418562" y="3738871"/>
            <a:ext cx="2947877" cy="5632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+</a:t>
            </a:r>
            <a:r>
              <a:rPr lang="en-US" sz="1600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27</a:t>
            </a: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% </a:t>
            </a:r>
            <a:r>
              <a:rPr lang="en-US" sz="1600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Budget</a:t>
            </a:r>
            <a:endParaRPr kumimoji="0" lang="en-US" sz="1600" b="1" u="none" strike="noStrike" kern="1200" cap="none" spc="0" normalizeH="0" baseline="0" noProof="0">
              <a:ln>
                <a:noFill/>
              </a:ln>
              <a:solidFill>
                <a:srgbClr val="333E47"/>
              </a:solidFill>
              <a:effectLst>
                <a:glow>
                  <a:srgbClr val="156082"/>
                </a:glow>
              </a:effectLst>
              <a:uLnTx/>
              <a:uFillTx/>
              <a:latin typeface="Arial"/>
              <a:cs typeface="Arial"/>
            </a:endParaRPr>
          </a:p>
          <a:p>
            <a:pPr algn="ctr" defTabSz="9144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600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+18% Comp Growth</a:t>
            </a:r>
            <a:endParaRPr lang="en-US" sz="1600" b="1" u="none" strike="noStrike" kern="1200" cap="none" spc="0" normalizeH="0" baseline="0" noProof="0">
              <a:ln>
                <a:noFill/>
              </a:ln>
              <a:solidFill>
                <a:srgbClr val="333E47"/>
              </a:solidFill>
              <a:effectLst>
                <a:glow>
                  <a:srgbClr val="156082"/>
                </a:glo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195" name="Title 9">
            <a:extLst>
              <a:ext uri="{FF2B5EF4-FFF2-40B4-BE49-F238E27FC236}">
                <a16:creationId xmlns:a16="http://schemas.microsoft.com/office/drawing/2014/main" id="{A62DBC46-D119-3B1B-809C-CF45C719520E}"/>
              </a:ext>
            </a:extLst>
          </p:cNvPr>
          <p:cNvSpPr txBox="1">
            <a:spLocks/>
          </p:cNvSpPr>
          <p:nvPr/>
        </p:nvSpPr>
        <p:spPr>
          <a:xfrm>
            <a:off x="3489686" y="1895820"/>
            <a:ext cx="2034682" cy="12383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latin typeface="Arial Black"/>
                <a:cs typeface="Arial"/>
              </a:rPr>
              <a:t>EMEA</a:t>
            </a:r>
            <a:r>
              <a:rPr kumimoji="0" lang="en-US" sz="4000" b="1" u="none" strike="noStrike" kern="0" cap="none" normalizeH="0" baseline="0" noProof="0">
                <a:ln>
                  <a:noFill/>
                </a:ln>
                <a:effectLst/>
                <a:uLnTx/>
                <a:uFillTx/>
                <a:latin typeface="Arial Black"/>
                <a:cs typeface="Arial"/>
              </a:rPr>
              <a:t>$</a:t>
            </a:r>
            <a:r>
              <a:rPr lang="en-US" sz="4000" b="1" kern="0">
                <a:latin typeface="Arial Black"/>
                <a:cs typeface="Arial"/>
              </a:rPr>
              <a:t>84M</a:t>
            </a:r>
            <a:endParaRPr kumimoji="0" lang="en-US" sz="4000" b="1" u="none" strike="noStrike" kern="0" cap="none" normalizeH="0" baseline="0" noProof="0">
              <a:ln>
                <a:noFill/>
              </a:ln>
              <a:effectLst/>
              <a:uLnTx/>
              <a:uFillTx/>
              <a:latin typeface="Arial Black"/>
              <a:cs typeface="Arial"/>
            </a:endParaRPr>
          </a:p>
        </p:txBody>
      </p:sp>
      <p:sp>
        <p:nvSpPr>
          <p:cNvPr id="197" name="Title 9">
            <a:extLst>
              <a:ext uri="{FF2B5EF4-FFF2-40B4-BE49-F238E27FC236}">
                <a16:creationId xmlns:a16="http://schemas.microsoft.com/office/drawing/2014/main" id="{ADD7E4F0-44E2-0B8C-FC7E-EA7DFF45EB5C}"/>
              </a:ext>
            </a:extLst>
          </p:cNvPr>
          <p:cNvSpPr txBox="1">
            <a:spLocks/>
          </p:cNvSpPr>
          <p:nvPr/>
        </p:nvSpPr>
        <p:spPr>
          <a:xfrm>
            <a:off x="4314716" y="4217364"/>
            <a:ext cx="3342529" cy="1290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sz="6000" b="1" kern="0" spc="-150">
                <a:latin typeface="Arial Black"/>
                <a:cs typeface="Arial Black" panose="020B0604020202020204" pitchFamily="34" charset="0"/>
              </a:rPr>
              <a:t>Global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0" cap="none" spc="-150" normalizeH="0" baseline="0" noProof="0">
                <a:ln>
                  <a:noFill/>
                </a:ln>
                <a:effectLst/>
                <a:uLnTx/>
                <a:uFillTx/>
                <a:latin typeface="Arial Black"/>
                <a:cs typeface="Arial Black" panose="020B0604020202020204" pitchFamily="34" charset="0"/>
              </a:rPr>
              <a:t>$</a:t>
            </a:r>
            <a:r>
              <a:rPr lang="en-US" sz="6000" b="1" kern="0" spc="-150">
                <a:latin typeface="Arial Black"/>
                <a:cs typeface="Arial Black" panose="020B0604020202020204" pitchFamily="34" charset="0"/>
              </a:rPr>
              <a:t>489M</a:t>
            </a:r>
            <a:endParaRPr lang="en-US" sz="6000" b="1" u="none" strike="noStrike" kern="0" cap="none" spc="-150" normalizeH="0" baseline="0" noProof="0">
              <a:ln>
                <a:noFill/>
              </a:ln>
              <a:effectLst/>
              <a:uLnTx/>
              <a:uFillTx/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2DA6449-136B-6973-7E22-1EEF2D933D77}"/>
              </a:ext>
            </a:extLst>
          </p:cNvPr>
          <p:cNvSpPr txBox="1"/>
          <p:nvPr/>
        </p:nvSpPr>
        <p:spPr>
          <a:xfrm>
            <a:off x="4502743" y="5727193"/>
            <a:ext cx="2947877" cy="6124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+</a:t>
            </a: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21</a:t>
            </a: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% </a:t>
            </a: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Budget</a:t>
            </a:r>
          </a:p>
          <a:p>
            <a:pPr algn="ctr" defTabSz="9144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+16% Comp Growth</a:t>
            </a:r>
          </a:p>
        </p:txBody>
      </p:sp>
      <p:sp>
        <p:nvSpPr>
          <p:cNvPr id="199" name="Title 9">
            <a:extLst>
              <a:ext uri="{FF2B5EF4-FFF2-40B4-BE49-F238E27FC236}">
                <a16:creationId xmlns:a16="http://schemas.microsoft.com/office/drawing/2014/main" id="{DB123A78-E6D6-F62B-ABFB-41A270EA59CF}"/>
              </a:ext>
            </a:extLst>
          </p:cNvPr>
          <p:cNvSpPr txBox="1">
            <a:spLocks/>
          </p:cNvSpPr>
          <p:nvPr/>
        </p:nvSpPr>
        <p:spPr>
          <a:xfrm>
            <a:off x="9905811" y="429207"/>
            <a:ext cx="2034682" cy="1257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latin typeface="Arial Black"/>
                <a:cs typeface="Arial"/>
              </a:rPr>
              <a:t>APAC</a:t>
            </a:r>
            <a:r>
              <a:rPr kumimoji="0" lang="en-US" sz="4000" b="1" u="none" strike="noStrike" kern="0" cap="none" normalizeH="0" baseline="0" noProof="0">
                <a:ln>
                  <a:noFill/>
                </a:ln>
                <a:effectLst/>
                <a:uLnTx/>
                <a:uFillTx/>
                <a:latin typeface="Arial Black"/>
                <a:cs typeface="Arial"/>
              </a:rPr>
              <a:t>$</a:t>
            </a:r>
            <a:r>
              <a:rPr lang="en-US" sz="4000" b="1" kern="0">
                <a:latin typeface="Arial Black"/>
                <a:cs typeface="Arial"/>
              </a:rPr>
              <a:t>151M</a:t>
            </a:r>
            <a:endParaRPr kumimoji="0" lang="en-US" sz="4000" b="1" u="none" strike="noStrike" kern="0" cap="none" normalizeH="0" baseline="0" noProof="0">
              <a:ln>
                <a:noFill/>
              </a:ln>
              <a:effectLst/>
              <a:uLnTx/>
              <a:uFillTx/>
              <a:latin typeface="Arial Black"/>
              <a:cs typeface="Arial"/>
            </a:endParaRPr>
          </a:p>
        </p:txBody>
      </p:sp>
      <p:cxnSp>
        <p:nvCxnSpPr>
          <p:cNvPr id="6" name="直線コネクタ 90">
            <a:extLst>
              <a:ext uri="{FF2B5EF4-FFF2-40B4-BE49-F238E27FC236}">
                <a16:creationId xmlns:a16="http://schemas.microsoft.com/office/drawing/2014/main" id="{342C0CF9-9001-3BF3-556F-13AACC271223}"/>
              </a:ext>
            </a:extLst>
          </p:cNvPr>
          <p:cNvCxnSpPr>
            <a:cxnSpLocks/>
          </p:cNvCxnSpPr>
          <p:nvPr/>
        </p:nvCxnSpPr>
        <p:spPr>
          <a:xfrm>
            <a:off x="10116957" y="2936525"/>
            <a:ext cx="284487" cy="187882"/>
          </a:xfrm>
          <a:prstGeom prst="line">
            <a:avLst/>
          </a:prstGeom>
          <a:noFill/>
          <a:ln w="9525" cap="flat" cmpd="sng" algn="ctr">
            <a:solidFill>
              <a:srgbClr val="E87324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" name="直線コネクタ 90">
            <a:extLst>
              <a:ext uri="{FF2B5EF4-FFF2-40B4-BE49-F238E27FC236}">
                <a16:creationId xmlns:a16="http://schemas.microsoft.com/office/drawing/2014/main" id="{A3B14D9B-7B96-19FA-85A3-413BF77A5CF5}"/>
              </a:ext>
            </a:extLst>
          </p:cNvPr>
          <p:cNvCxnSpPr>
            <a:cxnSpLocks/>
          </p:cNvCxnSpPr>
          <p:nvPr/>
        </p:nvCxnSpPr>
        <p:spPr>
          <a:xfrm flipV="1">
            <a:off x="8902495" y="3261654"/>
            <a:ext cx="195880" cy="1138347"/>
          </a:xfrm>
          <a:prstGeom prst="line">
            <a:avLst/>
          </a:prstGeom>
          <a:noFill/>
          <a:ln w="9525" cap="flat" cmpd="sng" algn="ctr">
            <a:solidFill>
              <a:srgbClr val="43808E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01" name="Title 9">
            <a:extLst>
              <a:ext uri="{FF2B5EF4-FFF2-40B4-BE49-F238E27FC236}">
                <a16:creationId xmlns:a16="http://schemas.microsoft.com/office/drawing/2014/main" id="{FB1BB15E-88DE-92FE-F50F-D866CAA0EB00}"/>
              </a:ext>
            </a:extLst>
          </p:cNvPr>
          <p:cNvSpPr txBox="1">
            <a:spLocks/>
          </p:cNvSpPr>
          <p:nvPr/>
        </p:nvSpPr>
        <p:spPr>
          <a:xfrm>
            <a:off x="9907238" y="2640816"/>
            <a:ext cx="2124682" cy="1257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latin typeface="Arial Black"/>
                <a:cs typeface="Arial"/>
              </a:rPr>
              <a:t>JAPAN</a:t>
            </a:r>
            <a:r>
              <a:rPr kumimoji="0" lang="en-US" sz="4000" b="1" u="none" strike="noStrike" kern="0" cap="none" normalizeH="0" baseline="0" noProof="0">
                <a:ln>
                  <a:noFill/>
                </a:ln>
                <a:effectLst/>
                <a:uLnTx/>
                <a:uFillTx/>
                <a:latin typeface="Arial Black"/>
                <a:cs typeface="Arial"/>
              </a:rPr>
              <a:t>$</a:t>
            </a:r>
            <a:r>
              <a:rPr lang="en-US" sz="4000" b="1" kern="0">
                <a:latin typeface="Arial Black"/>
                <a:cs typeface="Arial"/>
              </a:rPr>
              <a:t>67M</a:t>
            </a:r>
            <a:endParaRPr kumimoji="0" lang="en-US" sz="4000" b="1" u="none" strike="noStrike" kern="0" cap="none" normalizeH="0" baseline="0" noProof="0">
              <a:ln>
                <a:noFill/>
              </a:ln>
              <a:effectLst/>
              <a:uLnTx/>
              <a:uFillTx/>
              <a:latin typeface="Arial Black"/>
              <a:cs typeface="Arial"/>
            </a:endParaRPr>
          </a:p>
        </p:txBody>
      </p:sp>
      <p:sp>
        <p:nvSpPr>
          <p:cNvPr id="203" name="Title 9">
            <a:extLst>
              <a:ext uri="{FF2B5EF4-FFF2-40B4-BE49-F238E27FC236}">
                <a16:creationId xmlns:a16="http://schemas.microsoft.com/office/drawing/2014/main" id="{8784C5F9-FD61-3462-9E33-BB8D83C2534D}"/>
              </a:ext>
            </a:extLst>
          </p:cNvPr>
          <p:cNvSpPr txBox="1">
            <a:spLocks/>
          </p:cNvSpPr>
          <p:nvPr/>
        </p:nvSpPr>
        <p:spPr>
          <a:xfrm>
            <a:off x="7871071" y="4234299"/>
            <a:ext cx="2034682" cy="1257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latin typeface="Arial Black"/>
                <a:cs typeface="Arial"/>
              </a:rPr>
              <a:t>CHINA</a:t>
            </a:r>
            <a:r>
              <a:rPr kumimoji="0" lang="en-US" sz="4000" b="1" u="none" strike="noStrike" kern="0" cap="none" normalizeH="0" baseline="0" noProof="0">
                <a:ln>
                  <a:noFill/>
                </a:ln>
                <a:effectLst/>
                <a:uLnTx/>
                <a:uFillTx/>
                <a:latin typeface="Arial Black"/>
                <a:cs typeface="Arial"/>
              </a:rPr>
              <a:t>$</a:t>
            </a:r>
            <a:r>
              <a:rPr lang="en-US" sz="4000" b="1" kern="0">
                <a:latin typeface="Arial Black"/>
                <a:cs typeface="Arial"/>
              </a:rPr>
              <a:t>84M</a:t>
            </a:r>
            <a:endParaRPr kumimoji="0" lang="en-US" sz="4000" b="1" u="none" strike="noStrike" kern="0" cap="none" normalizeH="0" baseline="0" noProof="0">
              <a:ln>
                <a:noFill/>
              </a:ln>
              <a:effectLst/>
              <a:uLnTx/>
              <a:uFillTx/>
              <a:latin typeface="Arial Black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2AB02-DFCE-AA4A-6F1D-8673B8D3593A}"/>
              </a:ext>
            </a:extLst>
          </p:cNvPr>
          <p:cNvSpPr txBox="1"/>
          <p:nvPr/>
        </p:nvSpPr>
        <p:spPr>
          <a:xfrm>
            <a:off x="3031438" y="2988871"/>
            <a:ext cx="2947877" cy="5632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+</a:t>
            </a:r>
            <a:r>
              <a:rPr lang="en-US" sz="1600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16</a:t>
            </a: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% </a:t>
            </a:r>
            <a:r>
              <a:rPr lang="en-US" sz="1600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Budget</a:t>
            </a:r>
            <a:endParaRPr kumimoji="0" lang="en-US" sz="1600" b="1" u="none" strike="noStrike" kern="1200" cap="none" spc="0" normalizeH="0" baseline="0" noProof="0">
              <a:ln>
                <a:noFill/>
              </a:ln>
              <a:solidFill>
                <a:srgbClr val="333E47"/>
              </a:solidFill>
              <a:effectLst>
                <a:glow>
                  <a:srgbClr val="156082"/>
                </a:glow>
              </a:effectLst>
              <a:uLnTx/>
              <a:uFillTx/>
              <a:latin typeface="Arial"/>
              <a:cs typeface="Arial"/>
            </a:endParaRPr>
          </a:p>
          <a:p>
            <a:pPr algn="ctr" defTabSz="9144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1600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+13% Comp Growth</a:t>
            </a:r>
            <a:endParaRPr lang="en-US" sz="1600" b="1" u="none" strike="noStrike" kern="1200" cap="none" spc="0" normalizeH="0" baseline="0" noProof="0">
              <a:ln>
                <a:noFill/>
              </a:ln>
              <a:solidFill>
                <a:srgbClr val="333E47"/>
              </a:solidFill>
              <a:effectLst>
                <a:glow>
                  <a:srgbClr val="156082"/>
                </a:glo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161E7-1E77-8A72-DADE-E93F72ED40CC}"/>
              </a:ext>
            </a:extLst>
          </p:cNvPr>
          <p:cNvSpPr txBox="1"/>
          <p:nvPr/>
        </p:nvSpPr>
        <p:spPr>
          <a:xfrm>
            <a:off x="7658147" y="5727193"/>
            <a:ext cx="2947877" cy="6124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+</a:t>
            </a: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16</a:t>
            </a: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% </a:t>
            </a: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Budget</a:t>
            </a:r>
          </a:p>
          <a:p>
            <a:pPr algn="ctr" defTabSz="9144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+10% Comp Growth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6EE2B6-B683-CC55-ABCE-6B29375FA266}"/>
              </a:ext>
            </a:extLst>
          </p:cNvPr>
          <p:cNvSpPr txBox="1"/>
          <p:nvPr/>
        </p:nvSpPr>
        <p:spPr>
          <a:xfrm>
            <a:off x="9495040" y="3810565"/>
            <a:ext cx="2947877" cy="6124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+</a:t>
            </a: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11</a:t>
            </a: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% </a:t>
            </a: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Budget</a:t>
            </a:r>
          </a:p>
          <a:p>
            <a:pPr algn="ctr" defTabSz="9144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+23% Comp 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E22416-E0CA-81EA-B26E-10C83C9CF427}"/>
              </a:ext>
            </a:extLst>
          </p:cNvPr>
          <p:cNvSpPr txBox="1"/>
          <p:nvPr/>
        </p:nvSpPr>
        <p:spPr>
          <a:xfrm>
            <a:off x="9447040" y="1680565"/>
            <a:ext cx="2947877" cy="6124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+</a:t>
            </a: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13</a:t>
            </a: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uLnTx/>
                <a:uFillTx/>
                <a:latin typeface="Arial"/>
                <a:cs typeface="Arial"/>
              </a:rPr>
              <a:t>% </a:t>
            </a: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Budget</a:t>
            </a:r>
          </a:p>
          <a:p>
            <a:pPr algn="ctr" defTabSz="914400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b="1">
                <a:solidFill>
                  <a:srgbClr val="333E47"/>
                </a:solidFill>
                <a:effectLst>
                  <a:glow>
                    <a:srgbClr val="156082"/>
                  </a:glow>
                </a:effectLst>
                <a:latin typeface="Arial"/>
                <a:cs typeface="Arial"/>
              </a:rPr>
              <a:t>+17% Comp Growth</a:t>
            </a:r>
          </a:p>
        </p:txBody>
      </p:sp>
    </p:spTree>
    <p:extLst>
      <p:ext uri="{BB962C8B-B14F-4D97-AF65-F5344CB8AC3E}">
        <p14:creationId xmlns:p14="http://schemas.microsoft.com/office/powerpoint/2010/main" val="1267926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92D69B3-9631-9B56-35CE-5B2783DA8C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7539209"/>
              </p:ext>
            </p:extLst>
          </p:nvPr>
        </p:nvGraphicFramePr>
        <p:xfrm>
          <a:off x="1897269" y="1007165"/>
          <a:ext cx="8397461" cy="5541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1BAA8F15-6F63-CF79-0FBC-357B6F96D34D}"/>
              </a:ext>
            </a:extLst>
          </p:cNvPr>
          <p:cNvSpPr txBox="1">
            <a:spLocks/>
          </p:cNvSpPr>
          <p:nvPr/>
        </p:nvSpPr>
        <p:spPr>
          <a:xfrm>
            <a:off x="771896" y="237506"/>
            <a:ext cx="11420104" cy="387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+mj-cs"/>
              </a:rPr>
              <a:t>GLOBAL RETAIL LRP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A11A0C-9307-236A-9BC6-CFAAE050E52D}"/>
              </a:ext>
            </a:extLst>
          </p:cNvPr>
          <p:cNvSpPr txBox="1"/>
          <p:nvPr/>
        </p:nvSpPr>
        <p:spPr>
          <a:xfrm>
            <a:off x="2910469" y="4571999"/>
            <a:ext cx="691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C70F8-E210-343E-8541-8A29AC06CCAE}"/>
              </a:ext>
            </a:extLst>
          </p:cNvPr>
          <p:cNvSpPr txBox="1"/>
          <p:nvPr/>
        </p:nvSpPr>
        <p:spPr>
          <a:xfrm>
            <a:off x="9023490" y="4560846"/>
            <a:ext cx="722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E6B58-9363-A2B2-98E9-CBA76EF13A5E}"/>
              </a:ext>
            </a:extLst>
          </p:cNvPr>
          <p:cNvSpPr txBox="1"/>
          <p:nvPr/>
        </p:nvSpPr>
        <p:spPr>
          <a:xfrm>
            <a:off x="7515240" y="4571996"/>
            <a:ext cx="691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424CD-507F-4B18-5B32-777D52ECDB4D}"/>
              </a:ext>
            </a:extLst>
          </p:cNvPr>
          <p:cNvSpPr txBox="1"/>
          <p:nvPr/>
        </p:nvSpPr>
        <p:spPr>
          <a:xfrm>
            <a:off x="4453155" y="3441778"/>
            <a:ext cx="691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FAF110-F629-F967-6495-FA2749E1FEBF}"/>
              </a:ext>
            </a:extLst>
          </p:cNvPr>
          <p:cNvSpPr txBox="1"/>
          <p:nvPr/>
        </p:nvSpPr>
        <p:spPr>
          <a:xfrm>
            <a:off x="5982392" y="4571998"/>
            <a:ext cx="691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0587B-6F0D-0E5C-86A9-58D2ABC2802A}"/>
              </a:ext>
            </a:extLst>
          </p:cNvPr>
          <p:cNvSpPr txBox="1"/>
          <p:nvPr/>
        </p:nvSpPr>
        <p:spPr>
          <a:xfrm>
            <a:off x="4439707" y="4571998"/>
            <a:ext cx="691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2C7CF2-BA81-9C8B-CA1A-F5DB74E9362D}"/>
              </a:ext>
            </a:extLst>
          </p:cNvPr>
          <p:cNvSpPr txBox="1"/>
          <p:nvPr/>
        </p:nvSpPr>
        <p:spPr>
          <a:xfrm>
            <a:off x="9023490" y="2562770"/>
            <a:ext cx="722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5A1F3E-435D-B8CB-721C-961F0BC5139A}"/>
              </a:ext>
            </a:extLst>
          </p:cNvPr>
          <p:cNvSpPr txBox="1"/>
          <p:nvPr/>
        </p:nvSpPr>
        <p:spPr>
          <a:xfrm>
            <a:off x="7511962" y="2772936"/>
            <a:ext cx="691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72554-9F19-4219-0451-2663DC0047A8}"/>
              </a:ext>
            </a:extLst>
          </p:cNvPr>
          <p:cNvSpPr txBox="1"/>
          <p:nvPr/>
        </p:nvSpPr>
        <p:spPr>
          <a:xfrm>
            <a:off x="5984690" y="3089375"/>
            <a:ext cx="691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77ED7-4765-5C93-615C-A578D8B94D7B}"/>
              </a:ext>
            </a:extLst>
          </p:cNvPr>
          <p:cNvSpPr txBox="1"/>
          <p:nvPr/>
        </p:nvSpPr>
        <p:spPr>
          <a:xfrm>
            <a:off x="2923916" y="3538438"/>
            <a:ext cx="691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Stores</a:t>
            </a:r>
          </a:p>
        </p:txBody>
      </p:sp>
    </p:spTree>
    <p:extLst>
      <p:ext uri="{BB962C8B-B14F-4D97-AF65-F5344CB8AC3E}">
        <p14:creationId xmlns:p14="http://schemas.microsoft.com/office/powerpoint/2010/main" val="3812081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9BE77-8713-7C44-1A82-5C03F0873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CA549E-4DFF-774D-3B26-67E425115A28}"/>
              </a:ext>
            </a:extLst>
          </p:cNvPr>
          <p:cNvSpPr txBox="1">
            <a:spLocks/>
          </p:cNvSpPr>
          <p:nvPr/>
        </p:nvSpPr>
        <p:spPr>
          <a:xfrm>
            <a:off x="771896" y="237506"/>
            <a:ext cx="11420104" cy="387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b="0">
                <a:latin typeface="Arial Black"/>
              </a:rPr>
              <a:t>EXECUTIVE SUMMARY</a:t>
            </a:r>
            <a:endParaRPr lang="en-US" u="sng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65C6E-6EEE-2C64-3B87-B5A611A5ED05}"/>
              </a:ext>
            </a:extLst>
          </p:cNvPr>
          <p:cNvSpPr txBox="1"/>
          <p:nvPr/>
        </p:nvSpPr>
        <p:spPr>
          <a:xfrm>
            <a:off x="204751" y="1056387"/>
            <a:ext cx="11782497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12121"/>
                </a:solidFill>
                <a:latin typeface="Arial"/>
                <a:cs typeface="Arial"/>
              </a:rPr>
              <a:t>Post-COVID – retail traffic continues to increase YoY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21212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12121"/>
                </a:solidFill>
                <a:latin typeface="Arial"/>
                <a:cs typeface="Arial"/>
              </a:rPr>
              <a:t>Young consumers, in particular, are craving in-store shopping experiences as a reprieve from the digital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21212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12121"/>
                </a:solidFill>
                <a:latin typeface="Arial"/>
                <a:cs typeface="Arial"/>
              </a:rPr>
              <a:t>Consumers expectations around product availability/accessibility has risen, especially in the retail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21212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12121"/>
                </a:solidFill>
                <a:latin typeface="Arial"/>
                <a:cs typeface="Arial"/>
              </a:rPr>
              <a:t>Deckers Retail is now being viewed as a strategic channel to accelerate brand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21212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12121"/>
                </a:solidFill>
                <a:latin typeface="Arial"/>
                <a:cs typeface="Arial"/>
              </a:rPr>
              <a:t>NA SC team has spearheaded innovation in with AI (Syrup), which has given us new insights into our retail business. Such as the impact of replenishment time on</a:t>
            </a:r>
            <a:endParaRPr lang="en-GB" sz="2000">
              <a:solidFill>
                <a:srgbClr val="333E47"/>
              </a:solidFill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2000">
                <a:solidFill>
                  <a:srgbClr val="212121"/>
                </a:solidFill>
                <a:latin typeface="Arial"/>
                <a:cs typeface="Arial"/>
              </a:rPr>
              <a:t>Sales</a:t>
            </a:r>
            <a:endParaRPr lang="en-GB" sz="2000">
              <a:solidFill>
                <a:srgbClr val="333E47"/>
              </a:solidFill>
              <a:cs typeface="Arial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2000">
                <a:solidFill>
                  <a:srgbClr val="212121"/>
                </a:solidFill>
                <a:latin typeface="Arial"/>
                <a:cs typeface="Arial"/>
              </a:rPr>
              <a:t>On Hand Inventory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endParaRPr lang="en-GB" sz="2000">
              <a:solidFill>
                <a:srgbClr val="21212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12121"/>
                </a:solidFill>
                <a:latin typeface="Arial"/>
                <a:cs typeface="Arial"/>
              </a:rPr>
              <a:t>There is significant value getting closer to our consumers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21212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212121"/>
                </a:solidFill>
                <a:latin typeface="Arial"/>
                <a:cs typeface="Arial"/>
              </a:rPr>
              <a:t>We will need strong partnership and some investment to unlock this value together </a:t>
            </a:r>
          </a:p>
        </p:txBody>
      </p:sp>
    </p:spTree>
    <p:extLst>
      <p:ext uri="{BB962C8B-B14F-4D97-AF65-F5344CB8AC3E}">
        <p14:creationId xmlns:p14="http://schemas.microsoft.com/office/powerpoint/2010/main" val="430770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19FD-BC7A-293D-1E64-CA7495743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288A01D-8194-710A-55FE-F36F1F80B8E0}"/>
              </a:ext>
            </a:extLst>
          </p:cNvPr>
          <p:cNvSpPr txBox="1">
            <a:spLocks/>
          </p:cNvSpPr>
          <p:nvPr/>
        </p:nvSpPr>
        <p:spPr>
          <a:xfrm>
            <a:off x="771896" y="237506"/>
            <a:ext cx="11420104" cy="387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b="0">
                <a:latin typeface="Arial Black"/>
              </a:rPr>
              <a:t>MANY FACTORS IMPACT REPLENISHMENT TIMING</a:t>
            </a:r>
            <a:endParaRPr lang="en-US" u="sng">
              <a:latin typeface="Arial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194B4-CFF4-FE9B-58BD-697013B8AAE4}"/>
              </a:ext>
            </a:extLst>
          </p:cNvPr>
          <p:cNvSpPr txBox="1"/>
          <p:nvPr/>
        </p:nvSpPr>
        <p:spPr>
          <a:xfrm>
            <a:off x="453911" y="1712014"/>
            <a:ext cx="5805559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GB" sz="2400" b="1">
                <a:solidFill>
                  <a:schemeClr val="accent1"/>
                </a:solidFill>
                <a:latin typeface="Arial"/>
                <a:cs typeface="Arial"/>
              </a:rPr>
              <a:t>Distribution Network/Geography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en-GB" sz="2400" b="1">
              <a:solidFill>
                <a:schemeClr val="accent1"/>
              </a:solidFill>
              <a:latin typeface="Arial"/>
              <a:cs typeface="Arial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GB" sz="2400" b="1">
                <a:solidFill>
                  <a:schemeClr val="accent1"/>
                </a:solidFill>
                <a:latin typeface="Arial"/>
                <a:cs typeface="Arial"/>
              </a:rPr>
              <a:t>Allocation Frequency</a:t>
            </a:r>
          </a:p>
          <a:p>
            <a:endParaRPr lang="en-GB" sz="2400" b="1">
              <a:solidFill>
                <a:schemeClr val="accent1"/>
              </a:solidFill>
              <a:latin typeface="Arial"/>
              <a:cs typeface="Arial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GB" sz="2400" b="1">
                <a:solidFill>
                  <a:schemeClr val="accent1"/>
                </a:solidFill>
                <a:latin typeface="Arial"/>
                <a:cs typeface="Arial"/>
              </a:rPr>
              <a:t>Transportation/Logistics Cost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en-GB" sz="2400" b="1">
              <a:solidFill>
                <a:schemeClr val="accent1"/>
              </a:solidFill>
              <a:latin typeface="Arial"/>
              <a:cs typeface="Arial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GB" sz="2400" b="1">
                <a:solidFill>
                  <a:schemeClr val="accent1"/>
                </a:solidFill>
                <a:latin typeface="Arial"/>
                <a:cs typeface="Arial"/>
              </a:rPr>
              <a:t>Consolidation Hubs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en-GB" sz="2400" b="1">
              <a:solidFill>
                <a:schemeClr val="accent1"/>
              </a:solidFill>
              <a:latin typeface="Arial"/>
              <a:cs typeface="Arial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GB" sz="2400" b="1">
                <a:solidFill>
                  <a:schemeClr val="accent1"/>
                </a:solidFill>
                <a:latin typeface="Arial"/>
                <a:cs typeface="Arial"/>
              </a:rPr>
              <a:t>Size of Deliveries</a:t>
            </a:r>
            <a:endParaRPr lang="en-US" sz="2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0DFB0F-7539-FE3B-82CE-83518D3447EC}"/>
              </a:ext>
            </a:extLst>
          </p:cNvPr>
          <p:cNvSpPr txBox="1"/>
          <p:nvPr/>
        </p:nvSpPr>
        <p:spPr>
          <a:xfrm>
            <a:off x="6096829" y="1712014"/>
            <a:ext cx="5805559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>
                <a:solidFill>
                  <a:schemeClr val="accent1"/>
                </a:solidFill>
                <a:latin typeface="Arial"/>
                <a:cs typeface="Arial"/>
              </a:rPr>
              <a:t>Delivery Frequency</a:t>
            </a:r>
            <a:endParaRPr lang="en-US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>
              <a:solidFill>
                <a:schemeClr val="accent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1"/>
                </a:solidFill>
                <a:latin typeface="Arial"/>
                <a:cs typeface="Arial"/>
              </a:rPr>
              <a:t>Back of House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>
              <a:solidFill>
                <a:schemeClr val="accent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1"/>
                </a:solidFill>
                <a:latin typeface="Arial"/>
                <a:cs typeface="Arial"/>
              </a:rPr>
              <a:t>Receiving Capacity (space)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>
              <a:solidFill>
                <a:schemeClr val="accent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chemeClr val="accent1"/>
                </a:solidFill>
                <a:latin typeface="Arial"/>
                <a:cs typeface="Arial"/>
              </a:rPr>
              <a:t>Receiving Locations (Offsites vs Store)</a:t>
            </a:r>
            <a:endParaRPr lang="en-GB" sz="2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832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75;p50" descr="A graph with numbers and a blue bar&#10;&#10;AI-generated content may be incorrect." title="Chart">
            <a:extLst>
              <a:ext uri="{FF2B5EF4-FFF2-40B4-BE49-F238E27FC236}">
                <a16:creationId xmlns:a16="http://schemas.microsoft.com/office/drawing/2014/main" id="{F464F8FA-A340-31EA-5230-6F8AE0C3D6D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601" y="1537967"/>
            <a:ext cx="5446652" cy="451993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E8C324B-1EC2-DE6F-E73E-4EED133508EA}"/>
              </a:ext>
            </a:extLst>
          </p:cNvPr>
          <p:cNvSpPr txBox="1">
            <a:spLocks/>
          </p:cNvSpPr>
          <p:nvPr/>
        </p:nvSpPr>
        <p:spPr>
          <a:xfrm>
            <a:off x="771896" y="237506"/>
            <a:ext cx="11420104" cy="387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Arial Black"/>
              </a:rPr>
              <a:t>REPLENISHMENT TIMING NA BENCHMARKS</a:t>
            </a:r>
            <a:endParaRPr lang="en-US"/>
          </a:p>
        </p:txBody>
      </p:sp>
      <p:pic>
        <p:nvPicPr>
          <p:cNvPr id="22" name="Google Shape;274;p50" descr="A graph of a number of people&#10;&#10;AI-generated content may be incorrect." title="Chart">
            <a:extLst>
              <a:ext uri="{FF2B5EF4-FFF2-40B4-BE49-F238E27FC236}">
                <a16:creationId xmlns:a16="http://schemas.microsoft.com/office/drawing/2014/main" id="{C43EFC7C-3438-CB73-C1A8-F3974CA1401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3834" y="1537967"/>
            <a:ext cx="5332567" cy="49565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6" name="Google Shape;282;p50">
            <a:extLst>
              <a:ext uri="{FF2B5EF4-FFF2-40B4-BE49-F238E27FC236}">
                <a16:creationId xmlns:a16="http://schemas.microsoft.com/office/drawing/2014/main" id="{7A406E5A-6DEF-8278-CE2C-7E4CCDC69764}"/>
              </a:ext>
            </a:extLst>
          </p:cNvPr>
          <p:cNvCxnSpPr/>
          <p:nvPr/>
        </p:nvCxnSpPr>
        <p:spPr>
          <a:xfrm>
            <a:off x="1201495" y="3572719"/>
            <a:ext cx="442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" name="Google Shape;283;p50">
            <a:extLst>
              <a:ext uri="{FF2B5EF4-FFF2-40B4-BE49-F238E27FC236}">
                <a16:creationId xmlns:a16="http://schemas.microsoft.com/office/drawing/2014/main" id="{89AC1C5A-A4B0-F6E8-8483-E479AD438C7B}"/>
              </a:ext>
            </a:extLst>
          </p:cNvPr>
          <p:cNvSpPr txBox="1"/>
          <p:nvPr/>
        </p:nvSpPr>
        <p:spPr>
          <a:xfrm>
            <a:off x="3885616" y="2585700"/>
            <a:ext cx="2080400" cy="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Syrup Customer Avg:</a:t>
            </a:r>
            <a:endParaRPr sz="16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7.0 days</a:t>
            </a:r>
            <a:endParaRPr sz="16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0" name="Google Shape;284;p50">
            <a:extLst>
              <a:ext uri="{FF2B5EF4-FFF2-40B4-BE49-F238E27FC236}">
                <a16:creationId xmlns:a16="http://schemas.microsoft.com/office/drawing/2014/main" id="{BF95254F-6527-2D35-7785-3F79E198C752}"/>
              </a:ext>
            </a:extLst>
          </p:cNvPr>
          <p:cNvCxnSpPr/>
          <p:nvPr/>
        </p:nvCxnSpPr>
        <p:spPr>
          <a:xfrm>
            <a:off x="7006795" y="4480803"/>
            <a:ext cx="442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Google Shape;285;p50">
            <a:extLst>
              <a:ext uri="{FF2B5EF4-FFF2-40B4-BE49-F238E27FC236}">
                <a16:creationId xmlns:a16="http://schemas.microsoft.com/office/drawing/2014/main" id="{D4A32C0E-1082-EC25-3C9D-C87851685F24}"/>
              </a:ext>
            </a:extLst>
          </p:cNvPr>
          <p:cNvSpPr txBox="1"/>
          <p:nvPr/>
        </p:nvSpPr>
        <p:spPr>
          <a:xfrm>
            <a:off x="9221595" y="3172831"/>
            <a:ext cx="2080400" cy="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Industry average:</a:t>
            </a:r>
            <a:endParaRPr sz="16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4.0 days</a:t>
            </a:r>
            <a:endParaRPr sz="16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01F88-36E6-10AC-4EC4-1B4C32A0DD08}"/>
              </a:ext>
            </a:extLst>
          </p:cNvPr>
          <p:cNvSpPr txBox="1"/>
          <p:nvPr/>
        </p:nvSpPr>
        <p:spPr>
          <a:xfrm rot="16200000">
            <a:off x="-98935" y="3635884"/>
            <a:ext cx="15069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Replen time (days)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EF0BE-636F-8D4A-0FFA-BECA50142C09}"/>
              </a:ext>
            </a:extLst>
          </p:cNvPr>
          <p:cNvSpPr txBox="1"/>
          <p:nvPr/>
        </p:nvSpPr>
        <p:spPr>
          <a:xfrm rot="16200000">
            <a:off x="5663331" y="3659435"/>
            <a:ext cx="15069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Replen time (days)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222B3CC-6C08-92A7-135A-6F3B00404DE8}"/>
              </a:ext>
            </a:extLst>
          </p:cNvPr>
          <p:cNvSpPr txBox="1">
            <a:spLocks/>
          </p:cNvSpPr>
          <p:nvPr/>
        </p:nvSpPr>
        <p:spPr>
          <a:xfrm>
            <a:off x="346224" y="848425"/>
            <a:ext cx="9286725" cy="859057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0">
                <a:solidFill>
                  <a:srgbClr val="FFAE2C"/>
                </a:solidFill>
                <a:latin typeface="Arial Black"/>
                <a:cs typeface="Arial"/>
              </a:rPr>
              <a:t># of days from approved allocation to in-store receipt</a:t>
            </a:r>
            <a:endParaRPr lang="en-US" sz="2400">
              <a:solidFill>
                <a:srgbClr val="FFAE2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165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D2408-4338-D0A6-2EE0-A4489EC34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BD6DB7-9FD8-4504-0224-DED8D55EA6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47164"/>
            <a:ext cx="12192000" cy="6010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6EBBB78-C5DC-C31C-0526-FA727ECA9DFB}"/>
              </a:ext>
            </a:extLst>
          </p:cNvPr>
          <p:cNvSpPr txBox="1">
            <a:spLocks/>
          </p:cNvSpPr>
          <p:nvPr/>
        </p:nvSpPr>
        <p:spPr>
          <a:xfrm>
            <a:off x="771896" y="237506"/>
            <a:ext cx="11420104" cy="387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Arial Black"/>
              </a:rPr>
              <a:t>REVENUE POTENTIAL FROM QUICKER REPLENISHMENT</a:t>
            </a:r>
            <a:endParaRPr lang="en-US" u="sn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046921-F015-7CA6-7864-F4B89DCCCE02}"/>
              </a:ext>
            </a:extLst>
          </p:cNvPr>
          <p:cNvSpPr txBox="1"/>
          <p:nvPr/>
        </p:nvSpPr>
        <p:spPr>
          <a:xfrm>
            <a:off x="8568267" y="1643808"/>
            <a:ext cx="293793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WHAT WE ACHEIVED</a:t>
            </a:r>
            <a:r>
              <a:rPr lang="en-GB" sz="1600" b="1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 </a:t>
            </a:r>
            <a:endParaRPr lang="en-GB" sz="1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2BB1E1-F97A-F9E9-4C33-8F69740BD834}"/>
              </a:ext>
            </a:extLst>
          </p:cNvPr>
          <p:cNvSpPr txBox="1"/>
          <p:nvPr/>
        </p:nvSpPr>
        <p:spPr>
          <a:xfrm>
            <a:off x="8844055" y="3268136"/>
            <a:ext cx="2775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on hand inventory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A7638-4F17-44E3-4935-664505EB2193}"/>
              </a:ext>
            </a:extLst>
          </p:cNvPr>
          <p:cNvSpPr txBox="1"/>
          <p:nvPr/>
        </p:nvSpPr>
        <p:spPr>
          <a:xfrm>
            <a:off x="8844055" y="4230897"/>
            <a:ext cx="2775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fewer task labor hours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74857958-1F18-2DD9-3ADA-06E66029BF01}"/>
              </a:ext>
            </a:extLst>
          </p:cNvPr>
          <p:cNvSpPr txBox="1">
            <a:spLocks/>
          </p:cNvSpPr>
          <p:nvPr/>
        </p:nvSpPr>
        <p:spPr>
          <a:xfrm>
            <a:off x="346224" y="848425"/>
            <a:ext cx="9904562" cy="889948"/>
          </a:xfrm>
          <a:prstGeom prst="rect">
            <a:avLst/>
          </a:prstGeom>
        </p:spPr>
        <p:txBody>
          <a:bodyPr lIns="91440" tIns="45720" rIns="91440" bIns="4572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0">
                <a:solidFill>
                  <a:srgbClr val="7CD1B4"/>
                </a:solidFill>
                <a:latin typeface="Arial Black"/>
                <a:cs typeface="Arial"/>
              </a:rPr>
              <a:t>$10M Revenue Opportunity by reducing from 12 to 5 days</a:t>
            </a:r>
            <a:endParaRPr lang="en-US" sz="2400">
              <a:solidFill>
                <a:srgbClr val="7CD1B4"/>
              </a:solidFill>
              <a:latin typeface="Arial"/>
              <a:cs typeface="Arial"/>
            </a:endParaRPr>
          </a:p>
        </p:txBody>
      </p:sp>
      <p:pic>
        <p:nvPicPr>
          <p:cNvPr id="7" name="Google Shape;340;p54" descr="A graph with a line&#10;&#10;AI-generated content may be incorrect." title="Chart">
            <a:extLst>
              <a:ext uri="{FF2B5EF4-FFF2-40B4-BE49-F238E27FC236}">
                <a16:creationId xmlns:a16="http://schemas.microsoft.com/office/drawing/2014/main" id="{B47E7487-0955-B37A-8BE2-A3082C0A27D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8123" y="1767055"/>
            <a:ext cx="7126941" cy="49263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80CAA7-496F-29AE-6456-4CBB2DCAC970}"/>
              </a:ext>
            </a:extLst>
          </p:cNvPr>
          <p:cNvSpPr txBox="1"/>
          <p:nvPr/>
        </p:nvSpPr>
        <p:spPr>
          <a:xfrm>
            <a:off x="4995746" y="6221449"/>
            <a:ext cx="22302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Days reduction in replen time</a:t>
            </a:r>
          </a:p>
        </p:txBody>
      </p:sp>
    </p:spTree>
    <p:extLst>
      <p:ext uri="{BB962C8B-B14F-4D97-AF65-F5344CB8AC3E}">
        <p14:creationId xmlns:p14="http://schemas.microsoft.com/office/powerpoint/2010/main" val="71120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ABE2BC3-6E2F-6CB2-BB66-97D1AC6EE825}"/>
              </a:ext>
            </a:extLst>
          </p:cNvPr>
          <p:cNvSpPr txBox="1">
            <a:spLocks/>
          </p:cNvSpPr>
          <p:nvPr/>
        </p:nvSpPr>
        <p:spPr>
          <a:xfrm>
            <a:off x="771896" y="237506"/>
            <a:ext cx="11420104" cy="387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b="0">
                <a:latin typeface="Arial Black"/>
              </a:rPr>
              <a:t>ON HAND INVENTORY  </a:t>
            </a:r>
            <a:endParaRPr lang="en-US" u="sng">
              <a:latin typeface="Arial Black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60F0348-6743-FEA4-A33E-7D0C7FCE5464}"/>
              </a:ext>
            </a:extLst>
          </p:cNvPr>
          <p:cNvSpPr txBox="1">
            <a:spLocks/>
          </p:cNvSpPr>
          <p:nvPr/>
        </p:nvSpPr>
        <p:spPr>
          <a:xfrm>
            <a:off x="368206" y="899711"/>
            <a:ext cx="11788834" cy="646578"/>
          </a:xfrm>
          <a:prstGeom prst="rect">
            <a:avLst/>
          </a:prstGeom>
        </p:spPr>
        <p:txBody>
          <a:bodyPr lIns="91440" tIns="45720" rIns="91440" bIns="45720" anchor="ctr" anchorCtr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Gotham Bold" pitchFamily="2" charset="0"/>
                <a:ea typeface="+mn-ea"/>
                <a:cs typeface="Gotham Bold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0">
                <a:solidFill>
                  <a:srgbClr val="E87324"/>
                </a:solidFill>
                <a:latin typeface="Arial Black"/>
                <a:cs typeface="Arial"/>
              </a:rPr>
              <a:t>Reducing to 5 Day replenishment could reduce on-hand inventory by up to 27%</a:t>
            </a:r>
            <a:endParaRPr lang="en-US" sz="2400">
              <a:solidFill>
                <a:srgbClr val="E87324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E87324"/>
                </a:solidFill>
                <a:latin typeface="Arial"/>
                <a:cs typeface="Arial"/>
              </a:rPr>
              <a:t>*this will not impact visual minimums. Avg units when in stock: 5.4, min: 1.5</a:t>
            </a:r>
            <a:endParaRPr lang="en-US" sz="1800" err="1">
              <a:solidFill>
                <a:srgbClr val="E87324"/>
              </a:solidFill>
            </a:endParaRPr>
          </a:p>
        </p:txBody>
      </p:sp>
      <p:pic>
        <p:nvPicPr>
          <p:cNvPr id="3" name="Google Shape;407;p58" descr="A graph with a blue line&#10;&#10;AI-generated content may be incorrect." title="Chart">
            <a:extLst>
              <a:ext uri="{FF2B5EF4-FFF2-40B4-BE49-F238E27FC236}">
                <a16:creationId xmlns:a16="http://schemas.microsoft.com/office/drawing/2014/main" id="{D84E0295-6E73-A33A-D372-216CBCA026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9567" y="1712260"/>
            <a:ext cx="7661943" cy="51789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282;p50">
            <a:extLst>
              <a:ext uri="{FF2B5EF4-FFF2-40B4-BE49-F238E27FC236}">
                <a16:creationId xmlns:a16="http://schemas.microsoft.com/office/drawing/2014/main" id="{1BA876C8-B4D0-4FB9-643A-E13977464EC2}"/>
              </a:ext>
            </a:extLst>
          </p:cNvPr>
          <p:cNvCxnSpPr/>
          <p:nvPr/>
        </p:nvCxnSpPr>
        <p:spPr>
          <a:xfrm flipV="1">
            <a:off x="3084515" y="3391377"/>
            <a:ext cx="6151425" cy="2930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" name="Google Shape;283;p50">
            <a:extLst>
              <a:ext uri="{FF2B5EF4-FFF2-40B4-BE49-F238E27FC236}">
                <a16:creationId xmlns:a16="http://schemas.microsoft.com/office/drawing/2014/main" id="{3463DEFE-0DFA-9CA5-5448-B41C96A799E6}"/>
              </a:ext>
            </a:extLst>
          </p:cNvPr>
          <p:cNvSpPr txBox="1"/>
          <p:nvPr/>
        </p:nvSpPr>
        <p:spPr>
          <a:xfrm>
            <a:off x="9715512" y="2925850"/>
            <a:ext cx="2080400" cy="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Clr>
                <a:schemeClr val="hlink"/>
              </a:buClr>
              <a:buSzPts val="1100"/>
            </a:pPr>
            <a:r>
              <a:rPr lang="en" sz="1800">
                <a:solidFill>
                  <a:srgbClr val="E87324"/>
                </a:solidFill>
                <a:latin typeface="Arial Black"/>
                <a:ea typeface="+mn-ea"/>
              </a:rPr>
              <a:t>27% Reduction Cap</a:t>
            </a:r>
          </a:p>
          <a:p>
            <a:pPr algn="ctr">
              <a:lnSpc>
                <a:spcPct val="114999"/>
              </a:lnSpc>
              <a:buSzPts val="1100"/>
            </a:pPr>
            <a:r>
              <a:rPr lang="en" sz="1800">
                <a:solidFill>
                  <a:srgbClr val="E87324"/>
                </a:solidFill>
                <a:latin typeface="Arial Black"/>
                <a:ea typeface="+mn-ea"/>
              </a:rPr>
              <a:t>Based on Planning &amp; Allocation Estimates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F1E304-7E88-6151-E5AA-DE9144259594}"/>
              </a:ext>
            </a:extLst>
          </p:cNvPr>
          <p:cNvSpPr txBox="1"/>
          <p:nvPr/>
        </p:nvSpPr>
        <p:spPr>
          <a:xfrm>
            <a:off x="4980878" y="6354646"/>
            <a:ext cx="22302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Days reduction in replen time</a:t>
            </a:r>
          </a:p>
        </p:txBody>
      </p:sp>
    </p:spTree>
    <p:extLst>
      <p:ext uri="{BB962C8B-B14F-4D97-AF65-F5344CB8AC3E}">
        <p14:creationId xmlns:p14="http://schemas.microsoft.com/office/powerpoint/2010/main" val="2326726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33E47"/>
      </a:dk1>
      <a:lt1>
        <a:srgbClr val="FFFFFF"/>
      </a:lt1>
      <a:dk2>
        <a:srgbClr val="7CA6BB"/>
      </a:dk2>
      <a:lt2>
        <a:srgbClr val="FFFBE9"/>
      </a:lt2>
      <a:accent1>
        <a:srgbClr val="E87324"/>
      </a:accent1>
      <a:accent2>
        <a:srgbClr val="A5C65C"/>
      </a:accent2>
      <a:accent3>
        <a:srgbClr val="7CD1B3"/>
      </a:accent3>
      <a:accent4>
        <a:srgbClr val="C95B3C"/>
      </a:accent4>
      <a:accent5>
        <a:srgbClr val="FFAE2C"/>
      </a:accent5>
      <a:accent6>
        <a:srgbClr val="4E683E"/>
      </a:accent6>
      <a:hlink>
        <a:srgbClr val="EA8F83"/>
      </a:hlink>
      <a:folHlink>
        <a:srgbClr val="417F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CD58BF19B8014FBDD52439F767AD9A" ma:contentTypeVersion="19" ma:contentTypeDescription="Create a new document." ma:contentTypeScope="" ma:versionID="7126adf3487a5c0a47c70cef206e5bf4">
  <xsd:schema xmlns:xsd="http://www.w3.org/2001/XMLSchema" xmlns:xs="http://www.w3.org/2001/XMLSchema" xmlns:p="http://schemas.microsoft.com/office/2006/metadata/properties" xmlns:ns2="b3290faf-eced-4c99-b1a2-7053ac2a74ca" xmlns:ns3="ada75ad1-0ec4-4d75-98da-a641b21789b1" targetNamespace="http://schemas.microsoft.com/office/2006/metadata/properties" ma:root="true" ma:fieldsID="7187ca224f1398e3f057a8224288c43f" ns2:_="" ns3:_="">
    <xsd:import namespace="b3290faf-eced-4c99-b1a2-7053ac2a74ca"/>
    <xsd:import namespace="ada75ad1-0ec4-4d75-98da-a641b2178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90faf-eced-4c99-b1a2-7053ac2a74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4ce967-7f9f-45fa-b487-c21b337c42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a75ad1-0ec4-4d75-98da-a641b2178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a2013d2-ea5f-4658-8735-00db2cc75d40}" ma:internalName="TaxCatchAll" ma:showField="CatchAllData" ma:web="ada75ad1-0ec4-4d75-98da-a641b2178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a75ad1-0ec4-4d75-98da-a641b21789b1" xsi:nil="true"/>
    <lcf76f155ced4ddcb4097134ff3c332f xmlns="b3290faf-eced-4c99-b1a2-7053ac2a74c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26782C-7E72-488C-9D33-FD6415747E3C}">
  <ds:schemaRefs>
    <ds:schemaRef ds:uri="ada75ad1-0ec4-4d75-98da-a641b21789b1"/>
    <ds:schemaRef ds:uri="b3290faf-eced-4c99-b1a2-7053ac2a74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22C6E7E-FD23-46CB-BE71-B81D87EAFBD2}">
  <ds:schemaRefs>
    <ds:schemaRef ds:uri="ada75ad1-0ec4-4d75-98da-a641b21789b1"/>
    <ds:schemaRef ds:uri="b3290faf-eced-4c99-b1a2-7053ac2a74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776DDC2-E6DE-447F-881E-FE4637CB94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17</Slides>
  <Notes>15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FY25 GLOBAL OWNED RETAIL HAD A RECORD-BREAKING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ESTIMATED VALUE OF 5 DAY REPLENISHMENT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JolbyJosh</dc:creator>
  <cp:revision>2</cp:revision>
  <dcterms:created xsi:type="dcterms:W3CDTF">2024-07-03T16:26:21Z</dcterms:created>
  <dcterms:modified xsi:type="dcterms:W3CDTF">2025-07-15T21:28:33Z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0x01010017CD58BF19B8014FBDD52439F767AD9A</vt:lpwstr>
  </property>
  <property fmtid="{D5CDD505-2E9C-101B-9397-08002B2CF9AE}" pid="3" name="MediaServiceImageTags">
    <vt:lpwstr/>
  </property>
</Properties>
</file>